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2" r:id="rId4"/>
    <p:sldId id="258" r:id="rId5"/>
    <p:sldId id="259" r:id="rId6"/>
    <p:sldId id="263" r:id="rId7"/>
    <p:sldId id="280" r:id="rId8"/>
    <p:sldId id="264" r:id="rId9"/>
    <p:sldId id="266" r:id="rId10"/>
    <p:sldId id="269" r:id="rId11"/>
    <p:sldId id="270" r:id="rId12"/>
    <p:sldId id="271" r:id="rId13"/>
    <p:sldId id="274" r:id="rId14"/>
    <p:sldId id="275" r:id="rId15"/>
    <p:sldId id="276" r:id="rId16"/>
    <p:sldId id="278" r:id="rId17"/>
    <p:sldId id="281" r:id="rId18"/>
    <p:sldId id="2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9231"/>
    <a:srgbClr val="2F5495"/>
    <a:srgbClr val="15171B"/>
    <a:srgbClr val="BCB6AC"/>
    <a:srgbClr val="FFC435"/>
    <a:srgbClr val="FFFC00"/>
    <a:srgbClr val="FF9300"/>
    <a:srgbClr val="1F4E79"/>
    <a:srgbClr val="C75A25"/>
    <a:srgbClr val="C65A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60"/>
    <p:restoredTop sz="94643"/>
  </p:normalViewPr>
  <p:slideViewPr>
    <p:cSldViewPr snapToGrid="0" snapToObjects="1">
      <p:cViewPr>
        <p:scale>
          <a:sx n="73" d="100"/>
          <a:sy n="73" d="100"/>
        </p:scale>
        <p:origin x="552" y="1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DEA774-D470-5945-813D-05D4D3A35F97}" type="datetimeFigureOut">
              <a:rPr lang="en-US" smtClean="0"/>
              <a:t>5/23/17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FF136D-7208-C244-AA94-AFBDACABA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30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F136D-7208-C244-AA94-AFBDACABA0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279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F136D-7208-C244-AA94-AFBDACABA0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122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F136D-7208-C244-AA94-AFBDACABA0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042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794C4-2F5D-1648-8C37-A43ABEC97B83}" type="datetimeFigureOut">
              <a:rPr lang="en-US" smtClean="0"/>
              <a:t>5/23/17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884D-4808-A74B-8E18-6E12C611C62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794C4-2F5D-1648-8C37-A43ABEC97B83}" type="datetimeFigureOut">
              <a:rPr lang="en-US" smtClean="0"/>
              <a:t>5/23/17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884D-4808-A74B-8E18-6E12C611C62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794C4-2F5D-1648-8C37-A43ABEC97B83}" type="datetimeFigureOut">
              <a:rPr lang="en-US" smtClean="0"/>
              <a:t>5/23/17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884D-4808-A74B-8E18-6E12C611C62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794C4-2F5D-1648-8C37-A43ABEC97B83}" type="datetimeFigureOut">
              <a:rPr lang="en-US" smtClean="0"/>
              <a:t>5/23/17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884D-4808-A74B-8E18-6E12C611C62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180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794C4-2F5D-1648-8C37-A43ABEC97B83}" type="datetimeFigureOut">
              <a:rPr lang="en-US" smtClean="0"/>
              <a:t>5/23/17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884D-4808-A74B-8E18-6E12C611C62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383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794C4-2F5D-1648-8C37-A43ABEC97B83}" type="datetimeFigureOut">
              <a:rPr lang="en-US" smtClean="0"/>
              <a:t>5/23/17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884D-4808-A74B-8E18-6E12C611C62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89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794C4-2F5D-1648-8C37-A43ABEC97B83}" type="datetimeFigureOut">
              <a:rPr lang="en-US" smtClean="0"/>
              <a:t>5/23/17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884D-4808-A74B-8E18-6E12C611C62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794C4-2F5D-1648-8C37-A43ABEC97B83}" type="datetimeFigureOut">
              <a:rPr lang="en-US" smtClean="0"/>
              <a:t>5/23/17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884D-4808-A74B-8E18-6E12C611C62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794C4-2F5D-1648-8C37-A43ABEC97B83}" type="datetimeFigureOut">
              <a:rPr lang="en-US" smtClean="0"/>
              <a:t>5/23/17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884D-4808-A74B-8E18-6E12C611C62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595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794C4-2F5D-1648-8C37-A43ABEC97B83}" type="datetimeFigureOut">
              <a:rPr lang="en-US" smtClean="0"/>
              <a:t>5/23/17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884D-4808-A74B-8E18-6E12C611C62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794C4-2F5D-1648-8C37-A43ABEC97B83}" type="datetimeFigureOut">
              <a:rPr lang="en-US" smtClean="0"/>
              <a:t>5/23/17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C884D-4808-A74B-8E18-6E12C611C62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95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C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E794C4-2F5D-1648-8C37-A43ABEC97B83}" type="datetimeFigureOut">
              <a:rPr lang="en-US" smtClean="0"/>
              <a:t>5/23/17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C884D-4808-A74B-8E18-6E12C611C62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36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6.png"/><Relationship Id="rId12" Type="http://schemas.openxmlformats.org/officeDocument/2006/relationships/image" Target="../media/image57.png"/><Relationship Id="rId13" Type="http://schemas.openxmlformats.org/officeDocument/2006/relationships/image" Target="../media/image58.png"/><Relationship Id="rId14" Type="http://schemas.openxmlformats.org/officeDocument/2006/relationships/image" Target="../media/image59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4" Type="http://schemas.openxmlformats.org/officeDocument/2006/relationships/image" Target="../media/image11.gif"/><Relationship Id="rId5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3.png"/><Relationship Id="rId5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Title 3"/>
          <p:cNvSpPr txBox="1">
            <a:spLocks/>
          </p:cNvSpPr>
          <p:nvPr/>
        </p:nvSpPr>
        <p:spPr>
          <a:xfrm>
            <a:off x="894143" y="693806"/>
            <a:ext cx="9860610" cy="6536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 smtClean="0">
                <a:solidFill>
                  <a:schemeClr val="bg1"/>
                </a:solidFill>
                <a:latin typeface="Tw Cen MT Condensed Extra Bold" charset="0"/>
                <a:ea typeface="Tw Cen MT Condensed Extra Bold" charset="0"/>
                <a:cs typeface="Tw Cen MT Condensed Extra Bold" charset="0"/>
              </a:rPr>
              <a:t>            		</a:t>
            </a:r>
            <a:endParaRPr lang="en-US" sz="3200" b="1" dirty="0">
              <a:solidFill>
                <a:schemeClr val="bg1"/>
              </a:solidFill>
              <a:latin typeface="Tw Cen MT Condensed Extra Bold" charset="0"/>
              <a:ea typeface="Tw Cen MT Condensed Extra Bold" charset="0"/>
              <a:cs typeface="Tw Cen MT Condensed Extra Bold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05759" y="-599975"/>
            <a:ext cx="754459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                   </a:t>
            </a:r>
          </a:p>
          <a:p>
            <a:r>
              <a:rPr lang="en-US" sz="6000" b="1" dirty="0" smtClean="0">
                <a:solidFill>
                  <a:srgbClr val="FF9300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        </a:t>
            </a:r>
            <a:r>
              <a:rPr lang="en-US" sz="4800" b="1" dirty="0" smtClean="0">
                <a:solidFill>
                  <a:srgbClr val="FF9300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STARTUP</a:t>
            </a:r>
          </a:p>
          <a:p>
            <a:endParaRPr lang="en-US" sz="4400" b="1" dirty="0" smtClean="0">
              <a:solidFill>
                <a:schemeClr val="bg1"/>
              </a:solidFill>
            </a:endParaRPr>
          </a:p>
          <a:p>
            <a:endParaRPr lang="en-US" sz="1000" dirty="0" smtClean="0">
              <a:solidFill>
                <a:schemeClr val="bg1"/>
              </a:solidFill>
            </a:endParaRPr>
          </a:p>
          <a:p>
            <a:r>
              <a:rPr lang="en-US" sz="6000" dirty="0" smtClean="0">
                <a:solidFill>
                  <a:schemeClr val="bg1"/>
                </a:solidFill>
              </a:rPr>
              <a:t> 	      </a:t>
            </a:r>
            <a:r>
              <a:rPr lang="en-US" sz="2800" dirty="0" smtClean="0">
                <a:solidFill>
                  <a:schemeClr val="bg1"/>
                </a:solidFill>
              </a:rPr>
              <a:t>de la                </a:t>
            </a:r>
            <a:r>
              <a:rPr lang="en-US" sz="2800" dirty="0" smtClean="0">
                <a:solidFill>
                  <a:schemeClr val="bg1"/>
                </a:solidFill>
              </a:rPr>
              <a:t> la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612" y="3093344"/>
            <a:ext cx="5080891" cy="376465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218" y="1767430"/>
            <a:ext cx="1095859" cy="109585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416" y="1767430"/>
            <a:ext cx="1241245" cy="128439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0" y="0"/>
            <a:ext cx="6664643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1632" y="5777272"/>
            <a:ext cx="45116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Impact" charset="0"/>
                <a:ea typeface="Impact" charset="0"/>
                <a:cs typeface="Impact" charset="0"/>
              </a:rPr>
              <a:t>Alistar</a:t>
            </a:r>
            <a:r>
              <a:rPr lang="en-US" dirty="0" smtClean="0"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dirty="0" err="1" smtClean="0">
                <a:latin typeface="Impact" charset="0"/>
                <a:ea typeface="Impact" charset="0"/>
                <a:cs typeface="Impact" charset="0"/>
              </a:rPr>
              <a:t>Andreea</a:t>
            </a:r>
            <a:r>
              <a:rPr lang="en-US" dirty="0" smtClean="0">
                <a:latin typeface="Impact" charset="0"/>
                <a:ea typeface="Impact" charset="0"/>
                <a:cs typeface="Impact" charset="0"/>
              </a:rPr>
              <a:t> 334CA</a:t>
            </a:r>
          </a:p>
          <a:p>
            <a:r>
              <a:rPr lang="en-US" dirty="0" err="1" smtClean="0">
                <a:latin typeface="Impact" charset="0"/>
                <a:ea typeface="Impact" charset="0"/>
                <a:cs typeface="Impact" charset="0"/>
              </a:rPr>
              <a:t>Groapa</a:t>
            </a:r>
            <a:r>
              <a:rPr lang="en-US" dirty="0" smtClean="0">
                <a:latin typeface="Impact" charset="0"/>
                <a:ea typeface="Impact" charset="0"/>
                <a:cs typeface="Impact" charset="0"/>
              </a:rPr>
              <a:t> Mihai      334CA</a:t>
            </a:r>
          </a:p>
          <a:p>
            <a:r>
              <a:rPr lang="en-US" dirty="0" err="1" smtClean="0">
                <a:latin typeface="Impact" charset="0"/>
                <a:ea typeface="Impact" charset="0"/>
                <a:cs typeface="Impact" charset="0"/>
              </a:rPr>
              <a:t>Negru</a:t>
            </a:r>
            <a:r>
              <a:rPr lang="en-US" dirty="0" smtClean="0">
                <a:latin typeface="Impact" charset="0"/>
                <a:ea typeface="Impact" charset="0"/>
                <a:cs typeface="Impact" charset="0"/>
              </a:rPr>
              <a:t> Cristian   332CA</a:t>
            </a:r>
            <a:endParaRPr lang="en-US" dirty="0"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74207" y="298627"/>
            <a:ext cx="11121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4923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De ce </a:t>
            </a:r>
            <a:r>
              <a:rPr lang="en-US" sz="4000" b="1" dirty="0" err="1" smtClean="0">
                <a:solidFill>
                  <a:srgbClr val="F4923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esueaza</a:t>
            </a:r>
            <a:r>
              <a:rPr lang="en-US" sz="4000" b="1" dirty="0" smtClean="0">
                <a:solidFill>
                  <a:srgbClr val="F4923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 startup-</a:t>
            </a:r>
            <a:r>
              <a:rPr lang="en-US" sz="4000" b="1" dirty="0" err="1" smtClean="0">
                <a:solidFill>
                  <a:srgbClr val="F4923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urile</a:t>
            </a:r>
            <a:r>
              <a:rPr lang="en-US" sz="4000" b="1" dirty="0" smtClean="0">
                <a:solidFill>
                  <a:srgbClr val="F4923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?</a:t>
            </a:r>
            <a:endParaRPr lang="en-US" sz="4000" dirty="0">
              <a:solidFill>
                <a:srgbClr val="F49231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577" y="1328781"/>
            <a:ext cx="2446104" cy="26003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34713" y="1746049"/>
            <a:ext cx="373557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Succes</a:t>
            </a:r>
            <a:r>
              <a:rPr lang="en-US" sz="1400" b="1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? </a:t>
            </a:r>
            <a:r>
              <a:rPr lang="en-US" sz="14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Strategie</a:t>
            </a:r>
            <a:r>
              <a:rPr lang="en-US" sz="14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marketing </a:t>
            </a:r>
            <a:r>
              <a:rPr lang="en-US" sz="14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buna</a:t>
            </a:r>
            <a:r>
              <a:rPr lang="en-US" sz="14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 </a:t>
            </a:r>
            <a:endParaRPr lang="en-US" sz="1400" dirty="0">
              <a:solidFill>
                <a:schemeClr val="bg1"/>
              </a:solidFill>
              <a:latin typeface="Comic Sans MS" charset="0"/>
              <a:ea typeface="Comic Sans MS" charset="0"/>
              <a:cs typeface="Comic Sans MS" charset="0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Promovarea</a:t>
            </a:r>
            <a:r>
              <a:rPr lang="en-US" sz="14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produsului</a:t>
            </a:r>
            <a:r>
              <a:rPr lang="en-US" sz="14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/brand-</a:t>
            </a:r>
            <a:r>
              <a:rPr lang="en-US" sz="14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ului</a:t>
            </a:r>
            <a:r>
              <a:rPr lang="en-US" sz="14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trebuie</a:t>
            </a:r>
            <a:r>
              <a:rPr lang="en-US" sz="14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sa</a:t>
            </a:r>
            <a:r>
              <a:rPr lang="en-US" sz="14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aiba</a:t>
            </a:r>
            <a:r>
              <a:rPr lang="en-US" sz="14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vizibilitate</a:t>
            </a:r>
            <a:r>
              <a:rPr lang="en-US" sz="14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pe</a:t>
            </a:r>
            <a:r>
              <a:rPr lang="en-US" sz="14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piata</a:t>
            </a:r>
            <a:r>
              <a:rPr lang="en-US" sz="14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autohtona</a:t>
            </a:r>
            <a:r>
              <a:rPr lang="en-US" sz="14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 </a:t>
            </a:r>
            <a:r>
              <a:rPr lang="en-US" sz="14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Lipsa</a:t>
            </a:r>
            <a:r>
              <a:rPr lang="en-US" sz="14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unei</a:t>
            </a:r>
            <a:r>
              <a:rPr lang="en-US" sz="14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campanii</a:t>
            </a:r>
            <a:r>
              <a:rPr lang="en-US" sz="14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eficiente</a:t>
            </a:r>
            <a:r>
              <a:rPr lang="en-US" sz="14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si</a:t>
            </a:r>
            <a:r>
              <a:rPr lang="en-US" sz="14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inovative</a:t>
            </a:r>
            <a:r>
              <a:rPr lang="en-US" sz="14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desfasurata</a:t>
            </a:r>
            <a:r>
              <a:rPr lang="en-US" sz="14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pe</a:t>
            </a:r>
            <a:r>
              <a:rPr lang="en-US" sz="14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cat </a:t>
            </a:r>
            <a:r>
              <a:rPr lang="en-US" sz="14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mai</a:t>
            </a:r>
            <a:r>
              <a:rPr lang="en-US" sz="14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multe</a:t>
            </a:r>
            <a:r>
              <a:rPr lang="en-US" sz="14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canale</a:t>
            </a:r>
            <a:r>
              <a:rPr lang="en-US" sz="14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media, start-up-</a:t>
            </a:r>
            <a:r>
              <a:rPr lang="en-US" sz="14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ul</a:t>
            </a:r>
            <a:r>
              <a:rPr lang="en-US" sz="14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se </a:t>
            </a:r>
            <a:r>
              <a:rPr lang="en-US" sz="14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va</a:t>
            </a:r>
            <a:r>
              <a:rPr lang="en-US" sz="14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sonda</a:t>
            </a:r>
            <a:r>
              <a:rPr lang="en-US" sz="14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prin</a:t>
            </a:r>
            <a:r>
              <a:rPr lang="en-US" sz="14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lipsa</a:t>
            </a:r>
            <a:r>
              <a:rPr lang="en-US" sz="14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atragerii</a:t>
            </a:r>
            <a:r>
              <a:rPr lang="en-US" sz="14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sz="14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noi</a:t>
            </a:r>
            <a:r>
              <a:rPr lang="en-US" sz="14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clienti</a:t>
            </a:r>
            <a:r>
              <a:rPr lang="en-US" sz="14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4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respectiv</a:t>
            </a:r>
            <a:r>
              <a:rPr lang="en-US" sz="14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esuarea</a:t>
            </a:r>
            <a:r>
              <a:rPr lang="en-US" sz="14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brand-</a:t>
            </a:r>
            <a:r>
              <a:rPr lang="en-US" sz="14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ului</a:t>
            </a:r>
            <a:r>
              <a:rPr lang="en-US" sz="14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in </a:t>
            </a:r>
            <a:r>
              <a:rPr lang="en-US" sz="14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viitor</a:t>
            </a:r>
            <a:r>
              <a:rPr lang="en-US" sz="14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 </a:t>
            </a:r>
            <a:endParaRPr lang="en-US" sz="1400" dirty="0">
              <a:solidFill>
                <a:schemeClr val="bg1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790973" y="1707779"/>
            <a:ext cx="3969489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Nu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întodeauna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piața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se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dovedește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a fi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pregătită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pentru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produsul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tău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eșecul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poate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surveni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 din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cauza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unui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produs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lansat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înaintea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timpului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său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piață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momentul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lansării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piața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nu este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încă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pregătită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pentru el,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existând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posibilitatea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ca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aceeași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idee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peste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cativa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ani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să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aibă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un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succes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fulminant.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07681" y="4251349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Pentru 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avea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succes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un start-up are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nevoie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nu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doar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resurse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financiare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ci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și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contacte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importante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domeniul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respectiv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și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posibilități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accesare a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canalelor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marketing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necesare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de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crearea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unui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context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care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să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se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desfașoare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favorabil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06162" y="5819282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Un 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alt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motiv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poate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să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fie </a:t>
            </a:r>
            <a:r>
              <a:rPr lang="en-US" sz="14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lipsa</a:t>
            </a:r>
            <a:r>
              <a:rPr lang="en-US" sz="14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unui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plan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scris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pe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termen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lung. De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multe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ori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un startup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începe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bine,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dar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din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lipsa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unui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plan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coerent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și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bine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definit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se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împotmolește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la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jumătatea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drumului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</a:t>
            </a:r>
          </a:p>
        </p:txBody>
      </p:sp>
      <p:sp>
        <p:nvSpPr>
          <p:cNvPr id="3" name="Rectangle 2"/>
          <p:cNvSpPr/>
          <p:nvPr/>
        </p:nvSpPr>
        <p:spPr>
          <a:xfrm>
            <a:off x="687572" y="1262645"/>
            <a:ext cx="2481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MARKETING - </a:t>
            </a:r>
            <a:r>
              <a:rPr lang="en-US" sz="1000" b="1" i="1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esential</a:t>
            </a:r>
            <a:endParaRPr lang="en-US" dirty="0">
              <a:solidFill>
                <a:schemeClr val="bg1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42115" y="3809697"/>
            <a:ext cx="1308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RESURSE</a:t>
            </a:r>
            <a:endParaRPr lang="en-US" dirty="0">
              <a:solidFill>
                <a:schemeClr val="bg1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790973" y="1342641"/>
            <a:ext cx="1064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TIMING</a:t>
            </a:r>
            <a:endParaRPr lang="en-US" dirty="0">
              <a:solidFill>
                <a:schemeClr val="bg1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806162" y="5431699"/>
            <a:ext cx="1196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VIZIUNE</a:t>
            </a:r>
            <a:endParaRPr lang="en-US" dirty="0">
              <a:solidFill>
                <a:schemeClr val="bg1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738115" y="3648563"/>
            <a:ext cx="1741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FISCALITATE</a:t>
            </a:r>
            <a:endParaRPr lang="en-US" dirty="0">
              <a:solidFill>
                <a:schemeClr val="bg1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738115" y="4098159"/>
            <a:ext cx="40223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Schimbarile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repetate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noi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legi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și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ordonanțe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induc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eroare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antreprenorii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români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Frica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a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afla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când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te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aștepți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mai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puțin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o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nouă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taxă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pe care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trebuie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să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o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plătești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alte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hârtii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după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care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trebuie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să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te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perinzi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la o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instituție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la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alta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și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multe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alte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bătai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cap.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63423" y="5616365"/>
            <a:ext cx="45266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„</a:t>
            </a: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Sunt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 mii de </a:t>
            </a: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idei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, </a:t>
            </a: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dar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 90% din </a:t>
            </a: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fondatori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 nu </a:t>
            </a: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știu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să-și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implementeze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soluția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, </a:t>
            </a: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să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 o </a:t>
            </a: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pună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în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practică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“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0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106" y="2238530"/>
            <a:ext cx="3506563" cy="20747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67994" y="597694"/>
            <a:ext cx="85324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F4923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LANSAREA UNUI STARTUP</a:t>
            </a:r>
            <a:endParaRPr lang="en-US" sz="4000" dirty="0">
              <a:solidFill>
                <a:srgbClr val="F4923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1770" y="5257669"/>
            <a:ext cx="61517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Este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minunat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atunci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cand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clienti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care nu vin la tine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doar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pentru a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cumpara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un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produs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sau un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serviciu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– ci si pentru ca au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incredere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in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ideile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tale.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Construieste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in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jurul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afacerii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o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comunitate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persoane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care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gandesc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asemanator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iar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clientii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se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vor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intoarce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vor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spune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despre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tine mai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departe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si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vor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sustine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 In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ultimii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ani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strategia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aceasta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a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ajutat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multe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startup-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uri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sa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intrerupa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activitatea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unor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afaceri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stabile.</a:t>
            </a:r>
          </a:p>
        </p:txBody>
      </p:sp>
      <p:sp>
        <p:nvSpPr>
          <p:cNvPr id="4" name="Rectangle 3"/>
          <p:cNvSpPr/>
          <p:nvPr/>
        </p:nvSpPr>
        <p:spPr>
          <a:xfrm>
            <a:off x="2899674" y="1974180"/>
            <a:ext cx="454853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 SUA, 8 din 10 startup-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uri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esueaza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in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primele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18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luni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</a:t>
            </a:r>
            <a:r>
              <a:rPr lang="en-US" sz="10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actorul</a:t>
            </a:r>
            <a:r>
              <a:rPr lang="en-US" sz="10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dominant </a:t>
            </a:r>
            <a:r>
              <a:rPr lang="en-US" sz="10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ce</a:t>
            </a:r>
            <a:r>
              <a:rPr lang="en-US" sz="10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duce </a:t>
            </a:r>
            <a:r>
              <a:rPr lang="en-US" sz="10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cel</a:t>
            </a:r>
            <a:r>
              <a:rPr lang="en-US" sz="10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mai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adesea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la “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moartea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”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unui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startup este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lipsa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unui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cash flow. </a:t>
            </a:r>
            <a:endParaRPr lang="en-US" sz="1000" dirty="0" smtClean="0">
              <a:solidFill>
                <a:schemeClr val="bg1"/>
              </a:solidFill>
              <a:latin typeface="Comic Sans MS" charset="0"/>
              <a:ea typeface="Comic Sans MS" charset="0"/>
              <a:cs typeface="Comic Sans MS" charset="0"/>
            </a:endParaRPr>
          </a:p>
          <a:p>
            <a:pPr algn="just"/>
            <a:r>
              <a:rPr lang="en-US" sz="10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Daca</a:t>
            </a:r>
            <a:r>
              <a:rPr lang="en-US" sz="10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afacerea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ta nu face profit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fi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imposibil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sa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aiba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un impact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pozitiv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 Este un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lucru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rar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ca un startup sa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faca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bani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imediat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ce e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lansat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deci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trebuie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sa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asiguri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ca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destule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economii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sau ca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un alt flux de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venituri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care sa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sustina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Avand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in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vedere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lupta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permanenta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pe care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antreprenorii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o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duc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cu cash-flow-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ul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fluctuant o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solutie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este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reprezentata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un Business Angel care sa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acopere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deficitele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atunci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cand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acestea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apar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25" y="1360966"/>
            <a:ext cx="2257469" cy="242617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198" y="4313246"/>
            <a:ext cx="1766188" cy="2153511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 rot="10800000" flipV="1">
            <a:off x="8826206" y="2574054"/>
            <a:ext cx="30260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err="1">
                <a:latin typeface="Segoe Print" charset="0"/>
                <a:ea typeface="Segoe Print" charset="0"/>
                <a:cs typeface="Segoe Print" charset="0"/>
              </a:rPr>
              <a:t>Doar</a:t>
            </a:r>
            <a:r>
              <a:rPr lang="en-US" sz="1400" b="1" dirty="0">
                <a:latin typeface="Segoe Print" charset="0"/>
                <a:ea typeface="Segoe Print" charset="0"/>
                <a:cs typeface="Segoe Print" charset="0"/>
              </a:rPr>
              <a:t> un </a:t>
            </a:r>
            <a:r>
              <a:rPr lang="en-US" sz="1400" b="1" dirty="0" err="1">
                <a:latin typeface="Segoe Print" charset="0"/>
                <a:ea typeface="Segoe Print" charset="0"/>
                <a:cs typeface="Segoe Print" charset="0"/>
              </a:rPr>
              <a:t>nebun</a:t>
            </a:r>
            <a:r>
              <a:rPr lang="en-US" sz="1400" b="1" dirty="0">
                <a:latin typeface="Segoe Print" charset="0"/>
                <a:ea typeface="Segoe Print" charset="0"/>
                <a:cs typeface="Segoe Print" charset="0"/>
              </a:rPr>
              <a:t> ar </a:t>
            </a:r>
            <a:r>
              <a:rPr lang="en-US" sz="1400" b="1" dirty="0" err="1">
                <a:latin typeface="Segoe Print" charset="0"/>
                <a:ea typeface="Segoe Print" charset="0"/>
                <a:cs typeface="Segoe Print" charset="0"/>
              </a:rPr>
              <a:t>alege</a:t>
            </a:r>
            <a:r>
              <a:rPr lang="en-US" sz="1400" b="1" dirty="0"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b="1" dirty="0" err="1">
                <a:latin typeface="Segoe Print" charset="0"/>
                <a:ea typeface="Segoe Print" charset="0"/>
                <a:cs typeface="Segoe Print" charset="0"/>
              </a:rPr>
              <a:t>să</a:t>
            </a:r>
            <a:r>
              <a:rPr lang="en-US" sz="1400" b="1" dirty="0">
                <a:latin typeface="Segoe Print" charset="0"/>
                <a:ea typeface="Segoe Print" charset="0"/>
                <a:cs typeface="Segoe Print" charset="0"/>
              </a:rPr>
              <a:t> fie </a:t>
            </a:r>
            <a:r>
              <a:rPr lang="en-US" sz="1400" b="1" dirty="0" err="1">
                <a:latin typeface="Segoe Print" charset="0"/>
                <a:ea typeface="Segoe Print" charset="0"/>
                <a:cs typeface="Segoe Print" charset="0"/>
              </a:rPr>
              <a:t>antreprenor</a:t>
            </a:r>
            <a:r>
              <a:rPr lang="en-US" sz="1400" b="1" dirty="0"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b="1" dirty="0" err="1">
                <a:latin typeface="Segoe Print" charset="0"/>
                <a:ea typeface="Segoe Print" charset="0"/>
                <a:cs typeface="Segoe Print" charset="0"/>
              </a:rPr>
              <a:t>în</a:t>
            </a:r>
            <a:r>
              <a:rPr lang="en-US" sz="1400" b="1" dirty="0"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b="1" dirty="0" err="1">
                <a:latin typeface="Segoe Print" charset="0"/>
                <a:ea typeface="Segoe Print" charset="0"/>
                <a:cs typeface="Segoe Print" charset="0"/>
              </a:rPr>
              <a:t>ciuda</a:t>
            </a:r>
            <a:r>
              <a:rPr lang="en-US" sz="1400" b="1" dirty="0"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b="1" dirty="0" err="1">
                <a:latin typeface="Segoe Print" charset="0"/>
                <a:ea typeface="Segoe Print" charset="0"/>
                <a:cs typeface="Segoe Print" charset="0"/>
              </a:rPr>
              <a:t>tuturor</a:t>
            </a:r>
            <a:r>
              <a:rPr lang="en-US" sz="1400" b="1" dirty="0"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b="1" dirty="0" err="1">
                <a:latin typeface="Segoe Print" charset="0"/>
                <a:ea typeface="Segoe Print" charset="0"/>
                <a:cs typeface="Segoe Print" charset="0"/>
              </a:rPr>
              <a:t>șanselor</a:t>
            </a:r>
            <a:r>
              <a:rPr lang="en-US" sz="1400" b="1" dirty="0">
                <a:latin typeface="Segoe Print" charset="0"/>
                <a:ea typeface="Segoe Print" charset="0"/>
                <a:cs typeface="Segoe Print" charset="0"/>
              </a:rPr>
              <a:t>. </a:t>
            </a:r>
            <a:r>
              <a:rPr lang="en-US" sz="1400" b="1" dirty="0" err="1">
                <a:latin typeface="Segoe Print" charset="0"/>
                <a:ea typeface="Segoe Print" charset="0"/>
                <a:cs typeface="Segoe Print" charset="0"/>
              </a:rPr>
              <a:t>Iar</a:t>
            </a:r>
            <a:r>
              <a:rPr lang="en-US" sz="1400" b="1" dirty="0"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b="1" dirty="0" err="1">
                <a:latin typeface="Segoe Print" charset="0"/>
                <a:ea typeface="Segoe Print" charset="0"/>
                <a:cs typeface="Segoe Print" charset="0"/>
              </a:rPr>
              <a:t>nebunii</a:t>
            </a:r>
            <a:r>
              <a:rPr lang="en-US" sz="1400" b="1" dirty="0"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b="1" dirty="0" err="1">
                <a:latin typeface="Segoe Print" charset="0"/>
                <a:ea typeface="Segoe Print" charset="0"/>
                <a:cs typeface="Segoe Print" charset="0"/>
              </a:rPr>
              <a:t>aceștia</a:t>
            </a:r>
            <a:r>
              <a:rPr lang="en-US" sz="1400" b="1" dirty="0"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b="1" dirty="0" err="1">
                <a:latin typeface="Segoe Print" charset="0"/>
                <a:ea typeface="Segoe Print" charset="0"/>
                <a:cs typeface="Segoe Print" charset="0"/>
              </a:rPr>
              <a:t>creează</a:t>
            </a:r>
            <a:r>
              <a:rPr lang="en-US" sz="1400" b="1" dirty="0"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b="1" dirty="0" err="1">
                <a:latin typeface="Segoe Print" charset="0"/>
                <a:ea typeface="Segoe Print" charset="0"/>
                <a:cs typeface="Segoe Print" charset="0"/>
              </a:rPr>
              <a:t>economia</a:t>
            </a:r>
            <a:r>
              <a:rPr lang="en-US" sz="1400" dirty="0">
                <a:latin typeface="Segoe Print" charset="0"/>
                <a:ea typeface="Segoe Print" charset="0"/>
                <a:cs typeface="Segoe Print" charset="0"/>
              </a:rPr>
              <a:t>.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48074" y="3934303"/>
            <a:ext cx="761267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Angel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investorul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 se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uită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 la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risc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, pentru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că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probabilitatea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eșec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 e mare.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Dacă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șansele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să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pice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sunt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mari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,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atunci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găsește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 o posibilitate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să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scalezi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 business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și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să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returnezi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investiția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. O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investiție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reușită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trebuie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să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acopere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pierderea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 din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alte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10.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615301" y="4897097"/>
            <a:ext cx="34478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Scalabilitatea</a:t>
            </a:r>
            <a:r>
              <a:rPr lang="en-US" sz="2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e </a:t>
            </a:r>
            <a:r>
              <a:rPr lang="en-US" sz="2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importantă</a:t>
            </a:r>
            <a:r>
              <a:rPr lang="en-US" sz="2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pentru un </a:t>
            </a:r>
            <a:r>
              <a:rPr lang="en-US" sz="2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investitor</a:t>
            </a:r>
            <a:r>
              <a:rPr lang="en-US" sz="2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în</a:t>
            </a:r>
            <a:r>
              <a:rPr lang="en-US" sz="2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faza</a:t>
            </a:r>
            <a:r>
              <a:rPr lang="en-US" sz="2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seed.</a:t>
            </a:r>
          </a:p>
        </p:txBody>
      </p:sp>
    </p:spTree>
    <p:extLst>
      <p:ext uri="{BB962C8B-B14F-4D97-AF65-F5344CB8AC3E}">
        <p14:creationId xmlns:p14="http://schemas.microsoft.com/office/powerpoint/2010/main" val="147966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288" y="3626685"/>
            <a:ext cx="3781772" cy="323131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24" y="2681869"/>
            <a:ext cx="3144198" cy="268654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350" y="4113547"/>
            <a:ext cx="3211973" cy="274445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88322" y="2874590"/>
            <a:ext cx="24879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Intrucat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scopul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unui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pitch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eficient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consta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in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redarea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beneficiilor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pe care le poate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avea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clientul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daca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foloseste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produsul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tau, ci nu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despre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ce face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acesta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durata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discursului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nu ar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trebui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sa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depaseasca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2 minute</a:t>
            </a:r>
            <a:r>
              <a:rPr lang="en-US" sz="10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</a:t>
            </a:r>
          </a:p>
          <a:p>
            <a:r>
              <a:rPr lang="en-US" sz="10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Ar 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fi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indicat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ca in maximum 30 de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secunde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sa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inteleaga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ca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investitor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valoarea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produsului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tau.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Daca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discursul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tine 2 minute este in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regula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mai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mult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atat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fi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deranjant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pentru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investitor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050549" y="290274"/>
            <a:ext cx="105737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F4923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RELATIA </a:t>
            </a:r>
            <a:r>
              <a:rPr lang="en-US" sz="3200" b="1" dirty="0">
                <a:solidFill>
                  <a:srgbClr val="F4923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FONDATOR</a:t>
            </a:r>
            <a:r>
              <a:rPr lang="en-US" sz="2400" b="1" dirty="0">
                <a:solidFill>
                  <a:srgbClr val="F4923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 de STARTUP - </a:t>
            </a:r>
            <a:r>
              <a:rPr lang="en-US" sz="3200" b="1" dirty="0">
                <a:solidFill>
                  <a:srgbClr val="F4923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INVESTITORI</a:t>
            </a:r>
            <a:endParaRPr lang="en-US" sz="3200" dirty="0">
              <a:solidFill>
                <a:srgbClr val="F4923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407777" y="2866428"/>
            <a:ext cx="2367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30 de SECUNDE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676097" y="5209165"/>
            <a:ext cx="22589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CUVINTE SIMPLE</a:t>
            </a:r>
            <a:endParaRPr lang="en-US" sz="1600" dirty="0"/>
          </a:p>
        </p:txBody>
      </p:sp>
      <p:sp>
        <p:nvSpPr>
          <p:cNvPr id="42" name="Rectangle 41"/>
          <p:cNvSpPr/>
          <p:nvPr/>
        </p:nvSpPr>
        <p:spPr>
          <a:xfrm>
            <a:off x="8257251" y="2520646"/>
            <a:ext cx="2541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RELATIE CLIENTI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3310567" y="925956"/>
            <a:ext cx="47692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	</a:t>
            </a:r>
            <a:r>
              <a:rPr lang="en-US" sz="1400" b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“..</a:t>
            </a:r>
            <a:r>
              <a:rPr lang="en-US" sz="1400" b="1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parteneriat</a:t>
            </a:r>
            <a:r>
              <a:rPr lang="en-US" sz="14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nu </a:t>
            </a:r>
            <a:r>
              <a:rPr lang="en-US" sz="14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doar</a:t>
            </a:r>
            <a:r>
              <a:rPr lang="en-US" sz="14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o </a:t>
            </a:r>
            <a:r>
              <a:rPr lang="en-US" sz="14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sursa</a:t>
            </a:r>
            <a:r>
              <a:rPr lang="en-US" sz="14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US" sz="14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bani</a:t>
            </a:r>
            <a:r>
              <a:rPr lang="en-US" sz="14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.”</a:t>
            </a:r>
          </a:p>
        </p:txBody>
      </p:sp>
      <p:sp>
        <p:nvSpPr>
          <p:cNvPr id="47" name="Rectangle 46"/>
          <p:cNvSpPr/>
          <p:nvPr/>
        </p:nvSpPr>
        <p:spPr>
          <a:xfrm>
            <a:off x="4295954" y="4336087"/>
            <a:ext cx="273803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Un pitch </a:t>
            </a:r>
            <a:r>
              <a:rPr lang="en-US" sz="10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eficient</a:t>
            </a:r>
            <a:r>
              <a:rPr lang="en-US" sz="10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trebuie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sa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il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faca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pe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investitor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sa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inteleaga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ceea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ce face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produsul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+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valoarea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pe care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acesta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o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aduce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pe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piata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 </a:t>
            </a:r>
            <a:endParaRPr lang="en-US" sz="1000" dirty="0" smtClean="0">
              <a:solidFill>
                <a:schemeClr val="bg1"/>
              </a:solidFill>
              <a:latin typeface="Comic Sans MS" charset="0"/>
              <a:ea typeface="Comic Sans MS" charset="0"/>
              <a:cs typeface="Comic Sans MS" charset="0"/>
            </a:endParaRPr>
          </a:p>
          <a:p>
            <a:r>
              <a:rPr lang="en-US" sz="10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-&gt; </a:t>
            </a:r>
            <a:r>
              <a:rPr lang="en-US" sz="10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discursul</a:t>
            </a:r>
            <a:r>
              <a:rPr lang="en-US" sz="10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fondatorilor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startup-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uri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trebuie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sa fie cat mai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simplist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: este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dificil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pentru un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investitor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sa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inteleaga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limbajul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tehnic</a:t>
            </a:r>
            <a:r>
              <a:rPr lang="en-US" sz="10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</a:t>
            </a:r>
            <a:endParaRPr lang="en-US" sz="1000" dirty="0">
              <a:solidFill>
                <a:schemeClr val="bg1"/>
              </a:solidFill>
              <a:latin typeface="Comic Sans MS" charset="0"/>
              <a:ea typeface="Comic Sans MS" charset="0"/>
              <a:cs typeface="Comic Sans MS" charset="0"/>
            </a:endParaRPr>
          </a:p>
          <a:p>
            <a:r>
              <a:rPr lang="en-US" sz="10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Folositi</a:t>
            </a:r>
            <a:r>
              <a:rPr lang="en-US" sz="10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cuvinte</a:t>
            </a:r>
            <a:r>
              <a:rPr lang="en-US" sz="10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simple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 </a:t>
            </a:r>
            <a:r>
              <a:rPr lang="en-US" sz="10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Buzz words </a:t>
            </a:r>
            <a:r>
              <a:rPr lang="en-US" sz="1000" b="1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realitate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augmentată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realitate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virtuală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sistem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sinergetic</a:t>
            </a:r>
            <a:r>
              <a:rPr lang="en-US" sz="10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) </a:t>
            </a:r>
            <a:r>
              <a:rPr lang="en-US" sz="1000" b="1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nu </a:t>
            </a:r>
            <a:r>
              <a:rPr lang="en-US" sz="10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inseamna</a:t>
            </a:r>
            <a:r>
              <a:rPr lang="en-US" sz="10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nimic</a:t>
            </a:r>
            <a:r>
              <a:rPr lang="en-US" sz="10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pentru un </a:t>
            </a:r>
            <a:r>
              <a:rPr lang="en-US" sz="10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investitor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</a:t>
            </a:r>
            <a:endParaRPr lang="en-US" sz="1000" dirty="0" smtClean="0">
              <a:solidFill>
                <a:schemeClr val="bg1"/>
              </a:solidFill>
              <a:latin typeface="Comic Sans MS" charset="0"/>
              <a:ea typeface="Comic Sans MS" charset="0"/>
              <a:cs typeface="Comic Sans MS" charset="0"/>
            </a:endParaRPr>
          </a:p>
          <a:p>
            <a:endParaRPr lang="en-US" sz="1000" dirty="0">
              <a:solidFill>
                <a:schemeClr val="bg1"/>
              </a:solidFill>
              <a:latin typeface="Comic Sans MS" charset="0"/>
              <a:ea typeface="Comic Sans MS" charset="0"/>
              <a:cs typeface="Comic Sans MS" charset="0"/>
            </a:endParaRPr>
          </a:p>
          <a:p>
            <a:endParaRPr lang="en-US" sz="1000" dirty="0" smtClean="0">
              <a:solidFill>
                <a:schemeClr val="bg1"/>
              </a:solidFill>
              <a:latin typeface="Comic Sans MS" charset="0"/>
              <a:ea typeface="Comic Sans MS" charset="0"/>
              <a:cs typeface="Comic Sans MS" charset="0"/>
            </a:endParaRPr>
          </a:p>
          <a:p>
            <a:endParaRPr lang="en-US" sz="1000" dirty="0">
              <a:solidFill>
                <a:schemeClr val="bg1"/>
              </a:solidFill>
              <a:latin typeface="Comic Sans MS" charset="0"/>
              <a:ea typeface="Comic Sans MS" charset="0"/>
              <a:cs typeface="Comic Sans MS" charset="0"/>
            </a:endParaRPr>
          </a:p>
          <a:p>
            <a:endParaRPr lang="en-US" sz="1000" dirty="0">
              <a:solidFill>
                <a:schemeClr val="bg1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8329" y="1369322"/>
            <a:ext cx="94898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STHupo" charset="0"/>
                <a:ea typeface="STHupo" charset="0"/>
                <a:cs typeface="STHupo" charset="0"/>
              </a:rPr>
              <a:t>Care este </a:t>
            </a:r>
            <a:r>
              <a:rPr lang="en-US" sz="1200" b="1" dirty="0" err="1">
                <a:solidFill>
                  <a:schemeClr val="bg1"/>
                </a:solidFill>
                <a:latin typeface="STHupo" charset="0"/>
                <a:ea typeface="STHupo" charset="0"/>
                <a:cs typeface="STHupo" charset="0"/>
              </a:rPr>
              <a:t>cea</a:t>
            </a:r>
            <a:r>
              <a:rPr lang="en-US" sz="1200" b="1" dirty="0">
                <a:solidFill>
                  <a:schemeClr val="bg1"/>
                </a:solidFill>
                <a:latin typeface="STHupo" charset="0"/>
                <a:ea typeface="STHupo" charset="0"/>
                <a:cs typeface="STHupo" charset="0"/>
              </a:rPr>
              <a:t> mai </a:t>
            </a:r>
            <a:r>
              <a:rPr lang="en-US" sz="1200" b="1" dirty="0" err="1">
                <a:solidFill>
                  <a:schemeClr val="bg1"/>
                </a:solidFill>
                <a:latin typeface="STHupo" charset="0"/>
                <a:ea typeface="STHupo" charset="0"/>
                <a:cs typeface="STHupo" charset="0"/>
              </a:rPr>
              <a:t>buna</a:t>
            </a:r>
            <a:r>
              <a:rPr lang="en-US" sz="1200" b="1" dirty="0">
                <a:solidFill>
                  <a:schemeClr val="bg1"/>
                </a:solidFill>
                <a:latin typeface="STHupo" charset="0"/>
                <a:ea typeface="STHupo" charset="0"/>
                <a:cs typeface="STHupo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STHupo" charset="0"/>
                <a:ea typeface="STHupo" charset="0"/>
                <a:cs typeface="STHupo" charset="0"/>
              </a:rPr>
              <a:t>strategie</a:t>
            </a:r>
            <a:r>
              <a:rPr lang="en-US" sz="1200" b="1" dirty="0">
                <a:solidFill>
                  <a:schemeClr val="bg1"/>
                </a:solidFill>
                <a:latin typeface="STHupo" charset="0"/>
                <a:ea typeface="STHupo" charset="0"/>
                <a:cs typeface="STHupo" charset="0"/>
              </a:rPr>
              <a:t> pentru a </a:t>
            </a:r>
            <a:r>
              <a:rPr lang="en-US" sz="1200" b="1" dirty="0" err="1">
                <a:solidFill>
                  <a:schemeClr val="bg1"/>
                </a:solidFill>
                <a:latin typeface="STHupo" charset="0"/>
                <a:ea typeface="STHupo" charset="0"/>
                <a:cs typeface="STHupo" charset="0"/>
              </a:rPr>
              <a:t>intriga</a:t>
            </a:r>
            <a:r>
              <a:rPr lang="en-US" sz="1200" b="1" dirty="0">
                <a:solidFill>
                  <a:schemeClr val="bg1"/>
                </a:solidFill>
                <a:latin typeface="STHupo" charset="0"/>
                <a:ea typeface="STHupo" charset="0"/>
                <a:cs typeface="STHupo" charset="0"/>
              </a:rPr>
              <a:t> un </a:t>
            </a:r>
            <a:r>
              <a:rPr lang="en-US" sz="1200" b="1" dirty="0" err="1">
                <a:solidFill>
                  <a:schemeClr val="bg1"/>
                </a:solidFill>
                <a:latin typeface="STHupo" charset="0"/>
                <a:ea typeface="STHupo" charset="0"/>
                <a:cs typeface="STHupo" charset="0"/>
              </a:rPr>
              <a:t>investitor</a:t>
            </a:r>
            <a:r>
              <a:rPr lang="en-US" sz="1200" b="1" dirty="0">
                <a:solidFill>
                  <a:schemeClr val="bg1"/>
                </a:solidFill>
                <a:latin typeface="STHupo" charset="0"/>
                <a:ea typeface="STHupo" charset="0"/>
                <a:cs typeface="STHupo" charset="0"/>
              </a:rPr>
              <a:t> care </a:t>
            </a:r>
            <a:r>
              <a:rPr lang="en-US" sz="1200" b="1" dirty="0" err="1">
                <a:solidFill>
                  <a:schemeClr val="bg1"/>
                </a:solidFill>
                <a:latin typeface="STHupo" charset="0"/>
                <a:ea typeface="STHupo" charset="0"/>
                <a:cs typeface="STHupo" charset="0"/>
              </a:rPr>
              <a:t>aude</a:t>
            </a:r>
            <a:r>
              <a:rPr lang="en-US" sz="1200" b="1" dirty="0">
                <a:solidFill>
                  <a:schemeClr val="bg1"/>
                </a:solidFill>
                <a:latin typeface="STHupo" charset="0"/>
                <a:ea typeface="STHupo" charset="0"/>
                <a:cs typeface="STHupo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STHupo" charset="0"/>
                <a:ea typeface="STHupo" charset="0"/>
                <a:cs typeface="STHupo" charset="0"/>
              </a:rPr>
              <a:t>cel</a:t>
            </a:r>
            <a:r>
              <a:rPr lang="en-US" sz="1200" b="1" dirty="0">
                <a:solidFill>
                  <a:schemeClr val="bg1"/>
                </a:solidFill>
                <a:latin typeface="STHupo" charset="0"/>
                <a:ea typeface="STHupo" charset="0"/>
                <a:cs typeface="STHupo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STHupo" charset="0"/>
                <a:ea typeface="STHupo" charset="0"/>
                <a:cs typeface="STHupo" charset="0"/>
              </a:rPr>
              <a:t>putin</a:t>
            </a:r>
            <a:r>
              <a:rPr lang="en-US" sz="1200" b="1" dirty="0">
                <a:solidFill>
                  <a:schemeClr val="bg1"/>
                </a:solidFill>
                <a:latin typeface="STHupo" charset="0"/>
                <a:ea typeface="STHupo" charset="0"/>
                <a:cs typeface="STHupo" charset="0"/>
              </a:rPr>
              <a:t> cate 10 </a:t>
            </a:r>
            <a:r>
              <a:rPr lang="en-US" sz="1200" b="1" dirty="0" err="1">
                <a:solidFill>
                  <a:schemeClr val="bg1"/>
                </a:solidFill>
                <a:latin typeface="STHupo" charset="0"/>
                <a:ea typeface="STHupo" charset="0"/>
                <a:cs typeface="STHupo" charset="0"/>
              </a:rPr>
              <a:t>propuneri</a:t>
            </a:r>
            <a:r>
              <a:rPr lang="en-US" sz="1200" b="1" dirty="0">
                <a:solidFill>
                  <a:schemeClr val="bg1"/>
                </a:solidFill>
                <a:latin typeface="STHupo" charset="0"/>
                <a:ea typeface="STHupo" charset="0"/>
                <a:cs typeface="STHupo" charset="0"/>
              </a:rPr>
              <a:t> de </a:t>
            </a:r>
            <a:r>
              <a:rPr lang="en-US" sz="1200" b="1" dirty="0" err="1">
                <a:solidFill>
                  <a:schemeClr val="bg1"/>
                </a:solidFill>
                <a:latin typeface="STHupo" charset="0"/>
                <a:ea typeface="STHupo" charset="0"/>
                <a:cs typeface="STHupo" charset="0"/>
              </a:rPr>
              <a:t>afaceri</a:t>
            </a:r>
            <a:r>
              <a:rPr lang="en-US" sz="1200" b="1" dirty="0">
                <a:solidFill>
                  <a:schemeClr val="bg1"/>
                </a:solidFill>
                <a:latin typeface="STHupo" charset="0"/>
                <a:ea typeface="STHupo" charset="0"/>
                <a:cs typeface="STHupo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STHupo" charset="0"/>
                <a:ea typeface="STHupo" charset="0"/>
                <a:cs typeface="STHupo" charset="0"/>
              </a:rPr>
              <a:t>zilnic</a:t>
            </a:r>
            <a:r>
              <a:rPr lang="en-US" sz="1200" b="1" dirty="0">
                <a:solidFill>
                  <a:schemeClr val="bg1"/>
                </a:solidFill>
                <a:latin typeface="STHupo" charset="0"/>
                <a:ea typeface="STHupo" charset="0"/>
                <a:cs typeface="STHupo" charset="0"/>
              </a:rPr>
              <a:t>?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395356" y="1930019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Nu </a:t>
            </a:r>
            <a:r>
              <a:rPr lang="en-US" sz="16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pleca</a:t>
            </a:r>
            <a:r>
              <a:rPr lang="en-US" sz="16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la </a:t>
            </a:r>
            <a:r>
              <a:rPr lang="en-US" sz="16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premiza</a:t>
            </a:r>
            <a:r>
              <a:rPr lang="en-US" sz="16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ca </a:t>
            </a:r>
            <a:r>
              <a:rPr lang="en-US" sz="16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potentialul</a:t>
            </a:r>
            <a:r>
              <a:rPr lang="en-US" sz="16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tau </a:t>
            </a:r>
            <a:r>
              <a:rPr lang="en-US" sz="16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finantator</a:t>
            </a:r>
            <a:r>
              <a:rPr lang="en-US" sz="16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iti</a:t>
            </a:r>
            <a:r>
              <a:rPr lang="en-US" sz="16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va</a:t>
            </a:r>
            <a:r>
              <a:rPr lang="en-US" sz="16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oferi</a:t>
            </a:r>
            <a:r>
              <a:rPr lang="en-US" sz="16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neconditionat</a:t>
            </a:r>
            <a:r>
              <a:rPr lang="en-US" sz="16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atentia</a:t>
            </a:r>
            <a:r>
              <a:rPr lang="en-US" sz="16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sa. </a:t>
            </a:r>
            <a:r>
              <a:rPr lang="en-US" sz="16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Castigai</a:t>
            </a:r>
            <a:r>
              <a:rPr lang="en-US" sz="16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-o!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775246" y="3290088"/>
            <a:ext cx="363301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Nu </a:t>
            </a:r>
            <a:r>
              <a:rPr lang="en-US" sz="1000" b="1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irosi</a:t>
            </a:r>
            <a:r>
              <a:rPr lang="en-US" sz="1000" b="1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b="1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cuvintele</a:t>
            </a:r>
            <a:r>
              <a:rPr lang="en-US" sz="1000" b="1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 </a:t>
            </a:r>
            <a:r>
              <a:rPr lang="en-US" sz="1000" b="1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După</a:t>
            </a:r>
            <a:r>
              <a:rPr lang="en-US" sz="1000" b="1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ce un </a:t>
            </a:r>
            <a:r>
              <a:rPr lang="en-US" sz="1000" b="1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investitor</a:t>
            </a:r>
            <a:r>
              <a:rPr lang="en-US" sz="1000" b="1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b="1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înțelege</a:t>
            </a:r>
            <a:r>
              <a:rPr lang="en-US" sz="1000" b="1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valoarea</a:t>
            </a:r>
            <a:r>
              <a:rPr lang="en-US" sz="10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a </a:t>
            </a:r>
            <a:r>
              <a:rPr lang="en-US" sz="10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ceea</a:t>
            </a:r>
            <a:r>
              <a:rPr lang="en-US" sz="10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ce </a:t>
            </a:r>
            <a:r>
              <a:rPr lang="en-US" sz="10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faci</a:t>
            </a:r>
            <a:r>
              <a:rPr lang="en-US" sz="10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0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abia</a:t>
            </a:r>
            <a:r>
              <a:rPr lang="en-US" sz="10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atunci</a:t>
            </a:r>
            <a:r>
              <a:rPr lang="en-US" sz="10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puteți</a:t>
            </a:r>
            <a:r>
              <a:rPr lang="en-US" sz="10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discuta</a:t>
            </a:r>
            <a:r>
              <a:rPr lang="en-US" sz="10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despre</a:t>
            </a:r>
            <a:r>
              <a:rPr lang="en-US" sz="10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b="1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detalii</a:t>
            </a:r>
            <a:r>
              <a:rPr lang="en-US" sz="1000" b="1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</a:t>
            </a:r>
            <a:endParaRPr lang="en-US" sz="1000" b="1" dirty="0">
              <a:solidFill>
                <a:schemeClr val="bg1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637288" y="2940885"/>
            <a:ext cx="398698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Nu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te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concentra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extrem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de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mult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pe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construirea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produsului</a:t>
            </a:r>
            <a:endParaRPr lang="en-US" sz="1000" dirty="0">
              <a:solidFill>
                <a:schemeClr val="bg1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491356" y="3166172"/>
            <a:ext cx="45425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etrece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mai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mult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timp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întrebându-ți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clienții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ce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își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doresc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decât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construind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produsul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fără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a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avea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punctul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lor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vedere</a:t>
            </a:r>
            <a:endParaRPr lang="en-US" sz="1000" dirty="0">
              <a:solidFill>
                <a:schemeClr val="bg1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8038145" y="4025140"/>
            <a:ext cx="277761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Nu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nevoie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in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echipa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un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vanzator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experimentat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Inainte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a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construi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produsul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trebuie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sa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pui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intrebarile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corecte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clientilor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tai. </a:t>
            </a:r>
            <a:endParaRPr lang="en-US" sz="1000" dirty="0" smtClean="0">
              <a:solidFill>
                <a:schemeClr val="bg1"/>
              </a:solidFill>
              <a:latin typeface="Comic Sans MS" charset="0"/>
              <a:ea typeface="Comic Sans MS" charset="0"/>
              <a:cs typeface="Comic Sans MS" charset="0"/>
            </a:endParaRPr>
          </a:p>
          <a:p>
            <a:r>
              <a:rPr lang="en-US" sz="10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Porneste</a:t>
            </a:r>
            <a:r>
              <a:rPr lang="en-US" sz="10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de la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premiza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ca nu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stii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nimic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si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duci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si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intrebi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lumea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Daca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crezi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ca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esti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expertul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esti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naiv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Daca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vezi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ca un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ucenic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esti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mai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aproape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adevar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 </a:t>
            </a:r>
          </a:p>
        </p:txBody>
      </p:sp>
      <p:sp>
        <p:nvSpPr>
          <p:cNvPr id="58" name="Rectangle 57"/>
          <p:cNvSpPr/>
          <p:nvPr/>
        </p:nvSpPr>
        <p:spPr>
          <a:xfrm>
            <a:off x="7824923" y="5472503"/>
            <a:ext cx="3350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aroganța</a:t>
            </a:r>
            <a:r>
              <a:rPr lang="en-US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va</a:t>
            </a:r>
            <a:r>
              <a:rPr lang="en-US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duce la </a:t>
            </a:r>
            <a:r>
              <a:rPr lang="en-US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cădere</a:t>
            </a:r>
            <a:endParaRPr lang="en-US" dirty="0">
              <a:solidFill>
                <a:schemeClr val="bg1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01489" y="5635874"/>
            <a:ext cx="38741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În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esență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 </a:t>
            </a:r>
            <a:r>
              <a:rPr lang="en-US" sz="10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un pitch </a:t>
            </a:r>
            <a:r>
              <a:rPr lang="en-US" sz="10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trebuie</a:t>
            </a:r>
            <a:r>
              <a:rPr lang="en-US" sz="10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să</a:t>
            </a:r>
            <a:r>
              <a:rPr lang="en-US" sz="10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fie </a:t>
            </a:r>
            <a:r>
              <a:rPr lang="en-US" sz="10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structurat</a:t>
            </a:r>
            <a:r>
              <a:rPr lang="en-US" sz="10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exact ca un </a:t>
            </a:r>
            <a:r>
              <a:rPr lang="en-US" sz="10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articol</a:t>
            </a:r>
            <a:r>
              <a:rPr lang="en-US" sz="10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US" sz="10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ziar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Vorbim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aici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despre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metoda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”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piramidei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inversate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”, o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tehnică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redactare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aplicată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în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special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ştirilor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prin care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informaţiile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esenţiale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sunt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prezentate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la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începutul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articolului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Celelalte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detalii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sunt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redate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descrescător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în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ordinea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importanţei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82" y="501988"/>
            <a:ext cx="2219041" cy="221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8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57523" y="2955576"/>
            <a:ext cx="429873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</a:t>
            </a:r>
            <a:r>
              <a:rPr lang="en-US" sz="1200" i="1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rodusul</a:t>
            </a:r>
            <a:r>
              <a:rPr lang="en-US" sz="1200" i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+ cum </a:t>
            </a:r>
            <a:r>
              <a:rPr lang="en-US" sz="1200" i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rezolva</a:t>
            </a:r>
            <a:r>
              <a:rPr lang="en-US" sz="1200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acesta</a:t>
            </a:r>
            <a:r>
              <a:rPr lang="en-US" sz="1200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problema</a:t>
            </a:r>
            <a:r>
              <a:rPr lang="en-US" sz="1200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pe</a:t>
            </a:r>
            <a:r>
              <a:rPr lang="en-US" sz="1200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care o </a:t>
            </a:r>
            <a:r>
              <a:rPr lang="en-US" sz="1200" i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rezolvi</a:t>
            </a:r>
            <a:r>
              <a:rPr lang="en-US" sz="1200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</a:t>
            </a:r>
            <a:r>
              <a:rPr lang="en-US" sz="1200" i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unicitatea</a:t>
            </a:r>
            <a:r>
              <a:rPr lang="en-US" sz="1200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fata de </a:t>
            </a:r>
            <a:r>
              <a:rPr lang="en-US" sz="1200" i="1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concurenta</a:t>
            </a:r>
            <a:r>
              <a:rPr lang="en-US" sz="1200" i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 Model </a:t>
            </a:r>
            <a:r>
              <a:rPr lang="en-US" sz="1200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de business, </a:t>
            </a:r>
            <a:r>
              <a:rPr lang="en-US" sz="1200" i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cifre</a:t>
            </a:r>
            <a:r>
              <a:rPr lang="en-US" sz="1200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clare</a:t>
            </a:r>
            <a:r>
              <a:rPr lang="en-US" sz="1200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+ </a:t>
            </a:r>
            <a:r>
              <a:rPr lang="en-US" sz="1200" i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proiectii</a:t>
            </a:r>
            <a:r>
              <a:rPr lang="en-US" sz="1200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financiare</a:t>
            </a:r>
            <a:r>
              <a:rPr lang="en-US" sz="1200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i="1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realiste</a:t>
            </a:r>
            <a:r>
              <a:rPr lang="en-US" sz="1200" i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endParaRPr lang="en-US" sz="1200" i="1" dirty="0">
              <a:solidFill>
                <a:schemeClr val="bg1"/>
              </a:solidFill>
              <a:latin typeface="Segoe Print" charset="0"/>
              <a:ea typeface="Segoe Print" charset="0"/>
              <a:cs typeface="Segoe Print" charset="0"/>
            </a:endParaRPr>
          </a:p>
          <a:p>
            <a:r>
              <a:rPr lang="en-US" sz="1200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</a:t>
            </a:r>
            <a:r>
              <a:rPr lang="en-US" sz="1200" i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 </a:t>
            </a:r>
            <a:r>
              <a:rPr lang="en-US" sz="1200" i="1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ce</a:t>
            </a:r>
            <a:r>
              <a:rPr lang="en-US" sz="1200" i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vii la un </a:t>
            </a:r>
            <a:r>
              <a:rPr lang="en-US" sz="1200" i="1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investitor</a:t>
            </a:r>
            <a:r>
              <a:rPr lang="en-US" sz="1200" i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? </a:t>
            </a:r>
            <a:r>
              <a:rPr lang="en-US" sz="1200" i="1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Pentru</a:t>
            </a:r>
            <a:r>
              <a:rPr lang="en-US" sz="1200" i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i="1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finanțare</a:t>
            </a:r>
            <a:r>
              <a:rPr lang="en-US" sz="1200" i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 </a:t>
            </a:r>
            <a:r>
              <a:rPr lang="en-US" sz="1200" i="1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Enunta</a:t>
            </a:r>
            <a:r>
              <a:rPr lang="en-US" sz="1200" i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i="1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clar</a:t>
            </a:r>
            <a:r>
              <a:rPr lang="en-US" sz="1200" i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i="1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suma</a:t>
            </a:r>
            <a:r>
              <a:rPr lang="en-US" sz="1200" i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i="1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necesară</a:t>
            </a:r>
            <a:r>
              <a:rPr lang="en-US" sz="1200" i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i="1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și</a:t>
            </a:r>
            <a:r>
              <a:rPr lang="en-US" sz="1200" i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US" sz="1200" i="1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ce</a:t>
            </a:r>
            <a:r>
              <a:rPr lang="en-US" sz="1200" i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i="1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ai</a:t>
            </a:r>
            <a:r>
              <a:rPr lang="en-US" sz="1200" i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i="1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nevoie</a:t>
            </a:r>
            <a:r>
              <a:rPr lang="en-US" sz="1200" i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ea. </a:t>
            </a:r>
            <a:endParaRPr lang="en-US" sz="1200" i="1" dirty="0">
              <a:solidFill>
                <a:schemeClr val="bg1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075" y="141890"/>
            <a:ext cx="2470807" cy="247080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81415" y="529251"/>
            <a:ext cx="575670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rgbClr val="F4923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PITCH EFICIENT </a:t>
            </a:r>
            <a:endParaRPr lang="en-US" sz="4400" dirty="0">
              <a:solidFill>
                <a:srgbClr val="F4923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28478" y="2455958"/>
            <a:ext cx="1521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Ce </a:t>
            </a:r>
            <a:r>
              <a:rPr lang="en-US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contine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?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74931" y="513181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i="1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Important 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ca o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echipă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să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prezinte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punctele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forte ale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componenților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săi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dar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și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rezultatele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concrete de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până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acum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-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chiar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dacă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sunt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like-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uri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pe Facebook sau o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comunitate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mică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pe care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ai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convins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-o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să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se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aboneze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la un newsletter. </a:t>
            </a:r>
          </a:p>
        </p:txBody>
      </p:sp>
      <p:sp>
        <p:nvSpPr>
          <p:cNvPr id="9" name="Rectangle 8"/>
          <p:cNvSpPr/>
          <p:nvPr/>
        </p:nvSpPr>
        <p:spPr>
          <a:xfrm>
            <a:off x="7380358" y="3335680"/>
            <a:ext cx="425143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i="1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[FOCUS]: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accent pus </a:t>
            </a:r>
            <a:r>
              <a:rPr lang="en-US" sz="1200" i="1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pe</a:t>
            </a:r>
            <a:r>
              <a:rPr lang="en-US" sz="1200" i="1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claritatea</a:t>
            </a:r>
            <a:r>
              <a:rPr lang="en-US" sz="1200" i="1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mesajului</a:t>
            </a:r>
            <a:r>
              <a:rPr lang="en-US" sz="1200" i="1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200" i="1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respectiv</a:t>
            </a:r>
            <a:r>
              <a:rPr lang="en-US" sz="1200" i="1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pe</a:t>
            </a:r>
            <a:r>
              <a:rPr lang="en-US" sz="1200" i="1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dimensiunea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pieței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 </a:t>
            </a:r>
            <a:r>
              <a:rPr lang="en-US" sz="1200" i="1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Se </a:t>
            </a:r>
            <a:r>
              <a:rPr lang="en-US" sz="1200" i="1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doresc</a:t>
            </a:r>
            <a:r>
              <a:rPr lang="en-US" sz="1200" i="1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startup-</a:t>
            </a:r>
            <a:r>
              <a:rPr lang="en-US" sz="1200" i="1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uri</a:t>
            </a:r>
            <a:r>
              <a:rPr lang="en-US" sz="1200" i="1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care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să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aibă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o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piață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mai mare. </a:t>
            </a:r>
            <a:r>
              <a:rPr lang="en-US" sz="1200" i="1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Spre</a:t>
            </a:r>
            <a:r>
              <a:rPr lang="en-US" sz="1200" i="1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exemplu</a:t>
            </a:r>
            <a:r>
              <a:rPr lang="en-US" sz="1200" i="1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200" i="1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daca</a:t>
            </a:r>
            <a:r>
              <a:rPr lang="en-US" sz="1200" i="1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construiti</a:t>
            </a:r>
            <a:r>
              <a:rPr lang="en-US" sz="1200" i="1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o aplicatie de iOS, nu ar </a:t>
            </a:r>
            <a:r>
              <a:rPr lang="en-US" sz="1200" i="1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trebui</a:t>
            </a:r>
            <a:r>
              <a:rPr lang="en-US" sz="1200" i="1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sa </a:t>
            </a:r>
            <a:r>
              <a:rPr lang="en-US" sz="1200" i="1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va</a:t>
            </a:r>
            <a:r>
              <a:rPr lang="en-US" sz="1200" i="1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adresati</a:t>
            </a:r>
            <a:r>
              <a:rPr lang="en-US" sz="1200" i="1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doar</a:t>
            </a:r>
            <a:r>
              <a:rPr lang="en-US" sz="1200" i="1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publicului</a:t>
            </a:r>
            <a:r>
              <a:rPr lang="en-US" sz="1200" i="1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care </a:t>
            </a:r>
            <a:r>
              <a:rPr lang="en-US" sz="1200" i="1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utilizeaza</a:t>
            </a:r>
            <a:r>
              <a:rPr lang="en-US" sz="1200" i="1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iOS. </a:t>
            </a:r>
            <a:endParaRPr lang="en-US" sz="1200" i="1" dirty="0">
              <a:solidFill>
                <a:schemeClr val="bg1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081751" y="1940933"/>
            <a:ext cx="621002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“</a:t>
            </a:r>
            <a:r>
              <a:rPr lang="en-US" sz="1100" b="1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Vrei</a:t>
            </a:r>
            <a:r>
              <a:rPr lang="en-US" sz="1100" b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1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finanțare</a:t>
            </a:r>
            <a:r>
              <a:rPr lang="en-US" sz="11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? Ai </a:t>
            </a:r>
            <a:r>
              <a:rPr lang="en-US" sz="11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nevoie</a:t>
            </a:r>
            <a:r>
              <a:rPr lang="en-US" sz="11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US" sz="11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legături</a:t>
            </a:r>
            <a:r>
              <a:rPr lang="en-US" sz="11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de mentoring? </a:t>
            </a:r>
            <a:r>
              <a:rPr lang="en-US" sz="11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Altfel</a:t>
            </a:r>
            <a:r>
              <a:rPr lang="en-US" sz="11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ar </a:t>
            </a:r>
            <a:r>
              <a:rPr lang="en-US" sz="11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trebui</a:t>
            </a:r>
            <a:r>
              <a:rPr lang="en-US" sz="11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1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să</a:t>
            </a:r>
            <a:r>
              <a:rPr lang="en-US" sz="11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1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știi</a:t>
            </a:r>
            <a:r>
              <a:rPr lang="en-US" sz="11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exact ce </a:t>
            </a:r>
            <a:r>
              <a:rPr lang="en-US" sz="11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faci</a:t>
            </a:r>
            <a:r>
              <a:rPr lang="en-US" sz="11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cu </a:t>
            </a:r>
            <a:r>
              <a:rPr lang="en-US" sz="11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banii</a:t>
            </a:r>
            <a:r>
              <a:rPr lang="en-US" sz="11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1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respectivi</a:t>
            </a:r>
            <a:r>
              <a:rPr lang="en-US" sz="11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 </a:t>
            </a:r>
            <a:r>
              <a:rPr lang="en-US" sz="11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Trebuie</a:t>
            </a:r>
            <a:r>
              <a:rPr lang="en-US" sz="11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1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să</a:t>
            </a:r>
            <a:r>
              <a:rPr lang="en-US" sz="11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1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crezi</a:t>
            </a:r>
            <a:r>
              <a:rPr lang="en-US" sz="11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1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că</a:t>
            </a:r>
            <a:r>
              <a:rPr lang="en-US" sz="11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1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poți</a:t>
            </a:r>
            <a:r>
              <a:rPr lang="en-US" sz="11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1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să</a:t>
            </a:r>
            <a:r>
              <a:rPr lang="en-US" sz="11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1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livrezi</a:t>
            </a:r>
            <a:r>
              <a:rPr lang="en-US" sz="11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 De </a:t>
            </a:r>
            <a:r>
              <a:rPr lang="en-US" sz="11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asemenea</a:t>
            </a:r>
            <a:r>
              <a:rPr lang="en-US" sz="11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</a:t>
            </a:r>
            <a:r>
              <a:rPr lang="en-US" sz="11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scopul</a:t>
            </a:r>
            <a:r>
              <a:rPr lang="en-US" sz="11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1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unui</a:t>
            </a:r>
            <a:r>
              <a:rPr lang="en-US" sz="11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startup e </a:t>
            </a:r>
            <a:r>
              <a:rPr lang="en-US" sz="11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să</a:t>
            </a:r>
            <a:r>
              <a:rPr lang="en-US" sz="11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1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aibă</a:t>
            </a:r>
            <a:r>
              <a:rPr lang="en-US" sz="11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un </a:t>
            </a:r>
            <a:r>
              <a:rPr lang="en-US" sz="11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proces</a:t>
            </a:r>
            <a:r>
              <a:rPr lang="en-US" sz="11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economic </a:t>
            </a:r>
            <a:r>
              <a:rPr lang="en-US" sz="11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repetabil</a:t>
            </a:r>
            <a:r>
              <a:rPr lang="en-US" sz="11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 </a:t>
            </a:r>
            <a:r>
              <a:rPr lang="en-US" sz="11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Dacă</a:t>
            </a:r>
            <a:r>
              <a:rPr lang="en-US" sz="11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nu </a:t>
            </a:r>
            <a:r>
              <a:rPr lang="en-US" sz="11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ai</a:t>
            </a:r>
            <a:r>
              <a:rPr lang="en-US" sz="11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1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asta</a:t>
            </a:r>
            <a:r>
              <a:rPr lang="en-US" sz="11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e </a:t>
            </a:r>
            <a:r>
              <a:rPr lang="en-US" sz="11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doar</a:t>
            </a:r>
            <a:r>
              <a:rPr lang="en-US" sz="11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un hobby</a:t>
            </a:r>
            <a:r>
              <a:rPr lang="en-US" sz="1100" b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“.</a:t>
            </a:r>
            <a:endParaRPr lang="en-US" sz="1100" b="1" dirty="0">
              <a:solidFill>
                <a:schemeClr val="bg1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586" y="4588898"/>
            <a:ext cx="1153835" cy="221742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047" y="1611345"/>
            <a:ext cx="1213945" cy="121394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474931" y="5871556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„95% din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cei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care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trimit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un pitch nu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știu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ce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dau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înapoi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pentru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suma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bani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cerută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Trebuie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să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știi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clar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ce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oferi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pentru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că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banii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luați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trebuie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dați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înapoi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într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-o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formă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sau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alta.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“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347847" y="4324929"/>
            <a:ext cx="302614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„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Multe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companii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nu au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obținut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finanțare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pentru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că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nu au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știut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să-și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prezinte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bine startup-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ul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.“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47" y="1940933"/>
            <a:ext cx="914034" cy="91403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479" y="3291166"/>
            <a:ext cx="936903" cy="93690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685" y="4803394"/>
            <a:ext cx="974756" cy="974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252" y="380640"/>
            <a:ext cx="1395499" cy="139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1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2137" y="383164"/>
            <a:ext cx="114715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49231"/>
                </a:solidFill>
                <a:latin typeface="Segoe Print" charset="0"/>
                <a:ea typeface="Segoe Print" charset="0"/>
                <a:cs typeface="Segoe Print" charset="0"/>
              </a:rPr>
              <a:t>CAND DECIDE UN BUSINESS ANGEL SA DEA BANI UNUI STARTUP? </a:t>
            </a:r>
            <a:endParaRPr lang="en-US" sz="2000" dirty="0">
              <a:solidFill>
                <a:srgbClr val="F49231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2319" y="2525497"/>
            <a:ext cx="866186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 ”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Trebuie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să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îmi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placă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și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să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înțeleg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despre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ce este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vorba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Dacă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nu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îmi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explici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ce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faci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nu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voi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investi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”.</a:t>
            </a:r>
            <a:endParaRPr lang="en-US" sz="1000" dirty="0">
              <a:solidFill>
                <a:schemeClr val="bg1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538424" y="3700711"/>
            <a:ext cx="33351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00" b="1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Dinamica</a:t>
            </a:r>
            <a:r>
              <a:rPr lang="en-US" sz="1000" b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unei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afaceri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nu poate fi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asigurată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o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piață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mică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de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exemplu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la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nivelul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unui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oraș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 De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aceea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sfatul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său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este ca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fondatorii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startup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să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aibă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încă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la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început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în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minte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posibilitățile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extindere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ale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afacerii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cel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puțin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la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nivel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național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sau regional.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0946" y="3437752"/>
            <a:ext cx="60960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1000" b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Ideal </a:t>
            </a:r>
            <a:r>
              <a:rPr lang="en-US" sz="1000" b="1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ar</a:t>
            </a:r>
            <a:r>
              <a:rPr lang="en-US" sz="1000" b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fi </a:t>
            </a:r>
            <a:r>
              <a:rPr lang="en-US" sz="1000" b="1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sa</a:t>
            </a:r>
            <a:r>
              <a:rPr lang="en-US" sz="1000" b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b="1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ai</a:t>
            </a:r>
            <a:r>
              <a:rPr lang="en-US" sz="1000" b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un plan de </a:t>
            </a:r>
            <a:r>
              <a:rPr lang="en-US" sz="1000" b="1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afaceri</a:t>
            </a:r>
            <a:r>
              <a:rPr lang="en-US" sz="1000" b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b="1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pe</a:t>
            </a:r>
            <a:r>
              <a:rPr lang="en-US" sz="1000" b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b="1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termen</a:t>
            </a:r>
            <a:r>
              <a:rPr lang="en-US" sz="1000" b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lung (</a:t>
            </a:r>
            <a:r>
              <a:rPr lang="en-US" sz="1000" b="1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gandeste-te</a:t>
            </a:r>
            <a:r>
              <a:rPr lang="en-US" sz="1000" b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b="1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daca</a:t>
            </a:r>
            <a:r>
              <a:rPr lang="en-US" sz="1000" b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b="1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doresti</a:t>
            </a:r>
            <a:r>
              <a:rPr lang="en-US" sz="1000" b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b="1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sa</a:t>
            </a:r>
            <a:r>
              <a:rPr lang="en-US" sz="1000" b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b="1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faci</a:t>
            </a:r>
            <a:r>
              <a:rPr lang="en-US" sz="1000" b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un exit la un moment </a:t>
            </a:r>
            <a:r>
              <a:rPr lang="en-US" sz="1000" b="1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dat</a:t>
            </a:r>
            <a:r>
              <a:rPr lang="en-US" sz="1000" b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b="1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sau</a:t>
            </a:r>
            <a:r>
              <a:rPr lang="en-US" sz="1000" b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b="1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sa</a:t>
            </a:r>
            <a:r>
              <a:rPr lang="en-US" sz="1000" b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b="1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listezi</a:t>
            </a:r>
            <a:r>
              <a:rPr lang="en-US" sz="1000" b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b="1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compania</a:t>
            </a:r>
            <a:r>
              <a:rPr lang="en-US" sz="1000" b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).</a:t>
            </a:r>
          </a:p>
          <a:p>
            <a:pPr algn="just"/>
            <a:endParaRPr lang="en-US" sz="1000" b="1" dirty="0">
              <a:solidFill>
                <a:schemeClr val="bg1"/>
              </a:solidFill>
              <a:latin typeface="Segoe Print" charset="0"/>
              <a:ea typeface="Segoe Print" charset="0"/>
              <a:cs typeface="Segoe Print" charset="0"/>
            </a:endParaRPr>
          </a:p>
          <a:p>
            <a:pPr algn="just"/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”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Dacă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îmi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spui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că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nu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te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gândești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să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vinzi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vreodată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nu mai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avem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ce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discuta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”.</a:t>
            </a:r>
          </a:p>
          <a:p>
            <a:pPr algn="just"/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ntreprenorii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nu ar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trebui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să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se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concentreze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pe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vânzarea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afacerii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unui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VC. </a:t>
            </a:r>
            <a:endParaRPr lang="en-US" sz="1000" dirty="0" smtClean="0">
              <a:solidFill>
                <a:schemeClr val="bg1"/>
              </a:solidFill>
              <a:latin typeface="Segoe Print" charset="0"/>
              <a:ea typeface="Segoe Print" charset="0"/>
              <a:cs typeface="Segoe Print" charset="0"/>
            </a:endParaRPr>
          </a:p>
          <a:p>
            <a:pPr algn="just"/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Fondul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investitii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precum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un angel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investitor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va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intra in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afacerea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ta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pentru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a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si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iesi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la un moment dat. Nu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doreste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sa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isi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cumpere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afacerea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ci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doar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sa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iasa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in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castig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 </a:t>
            </a:r>
          </a:p>
          <a:p>
            <a:pPr algn="just"/>
            <a:endParaRPr lang="en-US" sz="1000" dirty="0">
              <a:solidFill>
                <a:schemeClr val="bg1"/>
              </a:solidFill>
              <a:latin typeface="Segoe Print" charset="0"/>
              <a:ea typeface="Segoe Print" charset="0"/>
              <a:cs typeface="Segoe Print" charset="0"/>
            </a:endParaRPr>
          </a:p>
          <a:p>
            <a:pPr algn="just"/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Cand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ai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decis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ca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trebuie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sa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vinzi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cauta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un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investitor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strategic,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precum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o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companie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dimensiuni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mici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 </a:t>
            </a:r>
            <a:endParaRPr lang="en-US" sz="1000" dirty="0">
              <a:solidFill>
                <a:schemeClr val="bg1"/>
              </a:solidFill>
              <a:latin typeface="Segoe Print" charset="0"/>
              <a:ea typeface="Segoe Print" charset="0"/>
              <a:cs typeface="Segoe Print" charset="0"/>
            </a:endParaRPr>
          </a:p>
          <a:p>
            <a:pPr algn="just"/>
            <a:endParaRPr lang="en-US" sz="1000" dirty="0" smtClean="0">
              <a:solidFill>
                <a:schemeClr val="bg1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17156" y="5342579"/>
            <a:ext cx="261136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Un business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convingator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contine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un MVP. </a:t>
            </a:r>
          </a:p>
          <a:p>
            <a:pPr algn="just"/>
            <a:endParaRPr lang="en-US" sz="1000" dirty="0" smtClean="0">
              <a:solidFill>
                <a:schemeClr val="bg1"/>
              </a:solidFill>
              <a:latin typeface="Segoe Print" charset="0"/>
              <a:ea typeface="Segoe Print" charset="0"/>
              <a:cs typeface="Segoe Print" charset="0"/>
            </a:endParaRPr>
          </a:p>
          <a:p>
            <a:pPr algn="just"/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Trebuie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sa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aiba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activitate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inainte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sa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ceara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bani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chiar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daca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nu a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ajuns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inca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sa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aiba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si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profit. </a:t>
            </a:r>
            <a:endParaRPr lang="en-US" sz="1000" dirty="0">
              <a:solidFill>
                <a:schemeClr val="bg1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40946" y="5589179"/>
            <a:ext cx="650355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Element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cheie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in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reusita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viitorului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antreprenor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 Un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fondator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nu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va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putea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acoperi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tot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ceea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ce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trebuie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făcut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într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-o companie (marketing, legal,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dezvoltare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produs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contabilitate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)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fără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ajutorul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unei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echipe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chiar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dacă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exceleaza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în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mai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multe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domenii (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ceea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ce se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întâmplă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destul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rar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). </a:t>
            </a:r>
            <a:endParaRPr lang="en-US" sz="1000" dirty="0" smtClean="0">
              <a:solidFill>
                <a:schemeClr val="bg1"/>
              </a:solidFill>
              <a:latin typeface="Segoe Print" charset="0"/>
              <a:ea typeface="Segoe Print" charset="0"/>
              <a:cs typeface="Segoe Print" charset="0"/>
            </a:endParaRPr>
          </a:p>
          <a:p>
            <a:pPr algn="just"/>
            <a:endParaRPr lang="en-US" sz="1000" dirty="0">
              <a:solidFill>
                <a:schemeClr val="bg1"/>
              </a:solidFill>
              <a:latin typeface="Segoe Print" charset="0"/>
              <a:ea typeface="Segoe Print" charset="0"/>
              <a:cs typeface="Segoe Print" charset="0"/>
            </a:endParaRPr>
          </a:p>
          <a:p>
            <a:pPr algn="just"/>
            <a:r>
              <a:rPr lang="en-US" sz="1200" b="1" i="1" dirty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	</a:t>
            </a:r>
            <a:r>
              <a:rPr lang="en-US" sz="1200" b="1" i="1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… se </a:t>
            </a:r>
            <a:r>
              <a:rPr lang="en-US" sz="1200" b="1" i="1" dirty="0" err="1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prefera</a:t>
            </a:r>
            <a:r>
              <a:rPr lang="en-US" sz="1200" b="1" i="1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sz="1200" b="1" i="1" dirty="0" err="1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sa</a:t>
            </a:r>
            <a:r>
              <a:rPr lang="en-US" sz="1200" b="1" i="1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se </a:t>
            </a:r>
            <a:r>
              <a:rPr lang="en-US" sz="1200" b="1" i="1" dirty="0" err="1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ofere</a:t>
            </a:r>
            <a:r>
              <a:rPr lang="en-US" sz="1200" b="1" i="1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o </a:t>
            </a:r>
            <a:r>
              <a:rPr lang="en-US" sz="1200" b="1" i="1" dirty="0" err="1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investitie</a:t>
            </a:r>
            <a:r>
              <a:rPr lang="en-US" sz="1200" b="1" i="1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startup-</a:t>
            </a:r>
            <a:r>
              <a:rPr lang="en-US" sz="1200" b="1" i="1" dirty="0" err="1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urilor</a:t>
            </a:r>
            <a:r>
              <a:rPr lang="en-US" sz="1200" b="1" i="1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sz="1200" b="1" i="1" dirty="0" err="1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ce</a:t>
            </a:r>
            <a:r>
              <a:rPr lang="en-US" sz="1200" b="1" i="1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sz="1200" b="1" i="1" dirty="0" err="1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contin</a:t>
            </a:r>
            <a:r>
              <a:rPr lang="en-US" sz="1200" b="1" i="1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sz="1200" b="1" i="1" dirty="0" err="1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cofondatori</a:t>
            </a:r>
            <a:endParaRPr lang="en-US" sz="1200" b="1" i="1" dirty="0">
              <a:solidFill>
                <a:schemeClr val="bg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40946" y="1895729"/>
            <a:ext cx="22108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IDEE bine EXPLICATA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77533" y="3230151"/>
            <a:ext cx="18405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BUSINESS SCALABIL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82137" y="3030984"/>
            <a:ext cx="26564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FONDATORI dispusi SA VANDA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617156" y="4894545"/>
            <a:ext cx="11224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TRACTIUNE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82137" y="5171544"/>
            <a:ext cx="9797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O ECHIPA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740451" y="920377"/>
            <a:ext cx="2294552" cy="26459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10014" y="117984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Segoe Print" charset="0"/>
                <a:ea typeface="Segoe Print" charset="0"/>
                <a:cs typeface="Segoe Print" charset="0"/>
              </a:rPr>
              <a:t>Statistic </a:t>
            </a:r>
            <a:r>
              <a:rPr lang="en-US" sz="1400" b="1" dirty="0" err="1">
                <a:solidFill>
                  <a:srgbClr val="000000"/>
                </a:solidFill>
                <a:latin typeface="Segoe Print" charset="0"/>
                <a:ea typeface="Segoe Print" charset="0"/>
                <a:cs typeface="Segoe Print" charset="0"/>
              </a:rPr>
              <a:t>unul</a:t>
            </a:r>
            <a:r>
              <a:rPr lang="en-US" sz="1400" b="1" dirty="0">
                <a:solidFill>
                  <a:srgbClr val="000000"/>
                </a:solidFill>
                <a:latin typeface="Segoe Print" charset="0"/>
                <a:ea typeface="Segoe Print" charset="0"/>
                <a:cs typeface="Segoe Print" charset="0"/>
              </a:rPr>
              <a:t> din opt </a:t>
            </a:r>
            <a:r>
              <a:rPr lang="en-US" sz="1400" b="1" dirty="0" err="1">
                <a:solidFill>
                  <a:srgbClr val="000000"/>
                </a:solidFill>
                <a:latin typeface="Segoe Print" charset="0"/>
                <a:ea typeface="Segoe Print" charset="0"/>
                <a:cs typeface="Segoe Print" charset="0"/>
              </a:rPr>
              <a:t>proiecte</a:t>
            </a:r>
            <a:r>
              <a:rPr lang="en-US" sz="1400" b="1" dirty="0">
                <a:solidFill>
                  <a:srgbClr val="000000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Segoe Print" charset="0"/>
                <a:ea typeface="Segoe Print" charset="0"/>
                <a:cs typeface="Segoe Print" charset="0"/>
              </a:rPr>
              <a:t>iese</a:t>
            </a:r>
            <a:r>
              <a:rPr lang="en-US" sz="1400" b="1" dirty="0">
                <a:solidFill>
                  <a:srgbClr val="000000"/>
                </a:solidFill>
                <a:latin typeface="Segoe Print" charset="0"/>
                <a:ea typeface="Segoe Print" charset="0"/>
                <a:cs typeface="Segoe Print" charset="0"/>
              </a:rPr>
              <a:t> bine. </a:t>
            </a:r>
            <a:r>
              <a:rPr lang="en-US" sz="1400" b="1" dirty="0" err="1">
                <a:solidFill>
                  <a:srgbClr val="000000"/>
                </a:solidFill>
                <a:latin typeface="Segoe Print" charset="0"/>
                <a:ea typeface="Segoe Print" charset="0"/>
                <a:cs typeface="Segoe Print" charset="0"/>
              </a:rPr>
              <a:t>Când</a:t>
            </a:r>
            <a:r>
              <a:rPr lang="en-US" sz="1400" b="1" dirty="0">
                <a:solidFill>
                  <a:srgbClr val="000000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Segoe Print" charset="0"/>
                <a:ea typeface="Segoe Print" charset="0"/>
                <a:cs typeface="Segoe Print" charset="0"/>
              </a:rPr>
              <a:t>investești</a:t>
            </a:r>
            <a:r>
              <a:rPr lang="en-US" sz="1400" b="1" dirty="0">
                <a:solidFill>
                  <a:srgbClr val="000000"/>
                </a:solidFill>
                <a:latin typeface="Segoe Print" charset="0"/>
                <a:ea typeface="Segoe Print" charset="0"/>
                <a:cs typeface="Segoe Print" charset="0"/>
              </a:rPr>
              <a:t> very early stage </a:t>
            </a:r>
            <a:r>
              <a:rPr lang="en-US" sz="1400" b="1" dirty="0" err="1">
                <a:solidFill>
                  <a:srgbClr val="000000"/>
                </a:solidFill>
                <a:latin typeface="Segoe Print" charset="0"/>
                <a:ea typeface="Segoe Print" charset="0"/>
                <a:cs typeface="Segoe Print" charset="0"/>
              </a:rPr>
              <a:t>ai</a:t>
            </a:r>
            <a:r>
              <a:rPr lang="en-US" sz="1400" b="1" dirty="0">
                <a:solidFill>
                  <a:srgbClr val="000000"/>
                </a:solidFill>
                <a:latin typeface="Segoe Print" charset="0"/>
                <a:ea typeface="Segoe Print" charset="0"/>
                <a:cs typeface="Segoe Print" charset="0"/>
              </a:rPr>
              <a:t> o </a:t>
            </a:r>
            <a:r>
              <a:rPr lang="en-US" sz="1400" b="1" dirty="0" err="1">
                <a:solidFill>
                  <a:srgbClr val="000000"/>
                </a:solidFill>
                <a:latin typeface="Segoe Print" charset="0"/>
                <a:ea typeface="Segoe Print" charset="0"/>
                <a:cs typeface="Segoe Print" charset="0"/>
              </a:rPr>
              <a:t>idee</a:t>
            </a:r>
            <a:r>
              <a:rPr lang="en-US" sz="1400" b="1" dirty="0">
                <a:solidFill>
                  <a:srgbClr val="000000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Segoe Print" charset="0"/>
                <a:ea typeface="Segoe Print" charset="0"/>
                <a:cs typeface="Segoe Print" charset="0"/>
              </a:rPr>
              <a:t>și</a:t>
            </a:r>
            <a:r>
              <a:rPr lang="en-US" sz="1400" b="1" dirty="0">
                <a:solidFill>
                  <a:srgbClr val="000000"/>
                </a:solidFill>
                <a:latin typeface="Segoe Print" charset="0"/>
                <a:ea typeface="Segoe Print" charset="0"/>
                <a:cs typeface="Segoe Print" charset="0"/>
              </a:rPr>
              <a:t> un minimum de </a:t>
            </a:r>
            <a:r>
              <a:rPr lang="en-US" sz="1400" b="1" dirty="0" err="1">
                <a:solidFill>
                  <a:srgbClr val="000000"/>
                </a:solidFill>
                <a:latin typeface="Segoe Print" charset="0"/>
                <a:ea typeface="Segoe Print" charset="0"/>
                <a:cs typeface="Segoe Print" charset="0"/>
              </a:rPr>
              <a:t>produs</a:t>
            </a:r>
            <a:r>
              <a:rPr lang="en-US" sz="1400" b="1" dirty="0">
                <a:solidFill>
                  <a:srgbClr val="000000"/>
                </a:solidFill>
                <a:latin typeface="Segoe Print" charset="0"/>
                <a:ea typeface="Segoe Print" charset="0"/>
                <a:cs typeface="Segoe Print" charset="0"/>
              </a:rPr>
              <a:t>. </a:t>
            </a:r>
            <a:r>
              <a:rPr lang="en-US" sz="1400" b="1" dirty="0" err="1">
                <a:solidFill>
                  <a:srgbClr val="000000"/>
                </a:solidFill>
                <a:latin typeface="Segoe Print" charset="0"/>
                <a:ea typeface="Segoe Print" charset="0"/>
                <a:cs typeface="Segoe Print" charset="0"/>
              </a:rPr>
              <a:t>Investești</a:t>
            </a:r>
            <a:r>
              <a:rPr lang="en-US" sz="1400" b="1" dirty="0">
                <a:solidFill>
                  <a:srgbClr val="000000"/>
                </a:solidFill>
                <a:latin typeface="Segoe Print" charset="0"/>
                <a:ea typeface="Segoe Print" charset="0"/>
                <a:cs typeface="Segoe Print" charset="0"/>
              </a:rPr>
              <a:t> 7.500 - 25.000 de euro </a:t>
            </a:r>
            <a:r>
              <a:rPr lang="en-US" sz="1400" b="1" dirty="0" err="1">
                <a:solidFill>
                  <a:srgbClr val="000000"/>
                </a:solidFill>
                <a:latin typeface="Segoe Print" charset="0"/>
                <a:ea typeface="Segoe Print" charset="0"/>
                <a:cs typeface="Segoe Print" charset="0"/>
              </a:rPr>
              <a:t>pentru</a:t>
            </a:r>
            <a:r>
              <a:rPr lang="en-US" sz="1400" b="1" dirty="0">
                <a:solidFill>
                  <a:srgbClr val="000000"/>
                </a:solidFill>
                <a:latin typeface="Segoe Print" charset="0"/>
                <a:ea typeface="Segoe Print" charset="0"/>
                <a:cs typeface="Segoe Print" charset="0"/>
              </a:rPr>
              <a:t> ca startup-</a:t>
            </a:r>
            <a:r>
              <a:rPr lang="en-US" sz="1400" b="1" dirty="0" err="1">
                <a:solidFill>
                  <a:srgbClr val="000000"/>
                </a:solidFill>
                <a:latin typeface="Segoe Print" charset="0"/>
                <a:ea typeface="Segoe Print" charset="0"/>
                <a:cs typeface="Segoe Print" charset="0"/>
              </a:rPr>
              <a:t>ul</a:t>
            </a:r>
            <a:r>
              <a:rPr lang="en-US" sz="1400" b="1" dirty="0">
                <a:solidFill>
                  <a:srgbClr val="000000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Segoe Print" charset="0"/>
                <a:ea typeface="Segoe Print" charset="0"/>
                <a:cs typeface="Segoe Print" charset="0"/>
              </a:rPr>
              <a:t>să-și</a:t>
            </a:r>
            <a:r>
              <a:rPr lang="en-US" sz="1400" b="1" dirty="0">
                <a:solidFill>
                  <a:srgbClr val="000000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Segoe Print" charset="0"/>
                <a:ea typeface="Segoe Print" charset="0"/>
                <a:cs typeface="Segoe Print" charset="0"/>
              </a:rPr>
              <a:t>atragă</a:t>
            </a:r>
            <a:r>
              <a:rPr lang="en-US" sz="1400" b="1" dirty="0">
                <a:solidFill>
                  <a:srgbClr val="000000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Segoe Print" charset="0"/>
                <a:ea typeface="Segoe Print" charset="0"/>
                <a:cs typeface="Segoe Print" charset="0"/>
              </a:rPr>
              <a:t>primii</a:t>
            </a:r>
            <a:r>
              <a:rPr lang="en-US" sz="1400" b="1" dirty="0">
                <a:solidFill>
                  <a:srgbClr val="000000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Segoe Print" charset="0"/>
                <a:ea typeface="Segoe Print" charset="0"/>
                <a:cs typeface="Segoe Print" charset="0"/>
              </a:rPr>
              <a:t>clienți</a:t>
            </a:r>
            <a:r>
              <a:rPr lang="en-US" sz="1400" b="1" dirty="0">
                <a:solidFill>
                  <a:srgbClr val="000000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Segoe Print" charset="0"/>
                <a:ea typeface="Segoe Print" charset="0"/>
                <a:cs typeface="Segoe Print" charset="0"/>
              </a:rPr>
              <a:t>și</a:t>
            </a:r>
            <a:r>
              <a:rPr lang="en-US" sz="1400" b="1" dirty="0">
                <a:solidFill>
                  <a:srgbClr val="000000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Segoe Print" charset="0"/>
                <a:ea typeface="Segoe Print" charset="0"/>
                <a:cs typeface="Segoe Print" charset="0"/>
              </a:rPr>
              <a:t>pentru</a:t>
            </a:r>
            <a:r>
              <a:rPr lang="en-US" sz="1400" b="1" dirty="0">
                <a:solidFill>
                  <a:srgbClr val="000000"/>
                </a:solidFill>
                <a:latin typeface="Segoe Print" charset="0"/>
                <a:ea typeface="Segoe Print" charset="0"/>
                <a:cs typeface="Segoe Print" charset="0"/>
              </a:rPr>
              <a:t> a </a:t>
            </a:r>
            <a:r>
              <a:rPr lang="en-US" sz="1400" b="1" dirty="0" err="1">
                <a:solidFill>
                  <a:srgbClr val="000000"/>
                </a:solidFill>
                <a:latin typeface="Segoe Print" charset="0"/>
                <a:ea typeface="Segoe Print" charset="0"/>
                <a:cs typeface="Segoe Print" charset="0"/>
              </a:rPr>
              <a:t>valida</a:t>
            </a:r>
            <a:r>
              <a:rPr lang="en-US" sz="1400" b="1" dirty="0">
                <a:solidFill>
                  <a:srgbClr val="000000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Segoe Print" charset="0"/>
                <a:ea typeface="Segoe Print" charset="0"/>
                <a:cs typeface="Segoe Print" charset="0"/>
              </a:rPr>
              <a:t>produsul</a:t>
            </a:r>
            <a:r>
              <a:rPr lang="en-US" sz="1400" b="1" dirty="0">
                <a:solidFill>
                  <a:srgbClr val="000000"/>
                </a:solidFill>
                <a:latin typeface="Segoe Print" charset="0"/>
                <a:ea typeface="Segoe Print" charset="0"/>
                <a:cs typeface="Segoe Print" charset="0"/>
              </a:rPr>
              <a:t>. </a:t>
            </a:r>
            <a:r>
              <a:rPr lang="en-US" sz="1400" b="1" dirty="0" err="1">
                <a:solidFill>
                  <a:srgbClr val="000000"/>
                </a:solidFill>
                <a:latin typeface="Segoe Print" charset="0"/>
                <a:ea typeface="Segoe Print" charset="0"/>
                <a:cs typeface="Segoe Print" charset="0"/>
              </a:rPr>
              <a:t>Riscul</a:t>
            </a:r>
            <a:r>
              <a:rPr lang="en-US" sz="1400" b="1" dirty="0">
                <a:solidFill>
                  <a:srgbClr val="000000"/>
                </a:solidFill>
                <a:latin typeface="Segoe Print" charset="0"/>
                <a:ea typeface="Segoe Print" charset="0"/>
                <a:cs typeface="Segoe Print" charset="0"/>
              </a:rPr>
              <a:t> e </a:t>
            </a:r>
            <a:r>
              <a:rPr lang="en-US" sz="1400" b="1" dirty="0" err="1">
                <a:solidFill>
                  <a:srgbClr val="000000"/>
                </a:solidFill>
                <a:latin typeface="Segoe Print" charset="0"/>
                <a:ea typeface="Segoe Print" charset="0"/>
                <a:cs typeface="Segoe Print" charset="0"/>
              </a:rPr>
              <a:t>uriaș</a:t>
            </a:r>
            <a:endParaRPr lang="en-US" sz="1400" dirty="0">
              <a:latin typeface="Segoe Print" charset="0"/>
              <a:ea typeface="Segoe Print" charset="0"/>
              <a:cs typeface="Segoe Prin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15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55320" y="2438385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10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”Este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foarte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important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să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vezi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că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pe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lângă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banii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pe care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așteaptă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din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partea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unui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investitor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din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afară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fonatorii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vin cu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bani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acasă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din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propriile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resurse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 Este o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dovadă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hotărâre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din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partea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lor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: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vor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ca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afacerea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să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aibă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succes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și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cred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ceea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ce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fac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”.</a:t>
            </a:r>
          </a:p>
        </p:txBody>
      </p:sp>
      <p:sp>
        <p:nvSpPr>
          <p:cNvPr id="5" name="Rectangle 4"/>
          <p:cNvSpPr/>
          <p:nvPr/>
        </p:nvSpPr>
        <p:spPr>
          <a:xfrm>
            <a:off x="4922520" y="4832866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</a:t>
            </a:r>
            <a:r>
              <a:rPr lang="en-US" sz="10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ntreprenori</a:t>
            </a:r>
            <a:r>
              <a:rPr lang="en-US" sz="10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care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reușesc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să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găsească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un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echilibru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între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cheltuielile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necesare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pentru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firmă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și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dezvoltarea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afacerii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între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nivelul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equity pe care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sunt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gata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să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-l ofere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investitorilor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schimbul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banilor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(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momentul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care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începi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să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împarți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acțiunile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companiei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între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investitori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fie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privați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sau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fonduri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și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rămâi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cu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doar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20% din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nu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există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nicio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garanție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că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vei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mai continua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să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lucrezi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pentru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afacere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și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nu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vei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profita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prima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ofertă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pentru a face un exit),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capacitatea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a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lua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considerare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sfaturile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mentorilor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și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puterea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a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lua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decizii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pe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cont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propriu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 </a:t>
            </a:r>
          </a:p>
          <a:p>
            <a:pPr algn="just"/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/>
            </a:r>
            <a:b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</a:br>
            <a:endParaRPr lang="en-US" sz="1000" dirty="0">
              <a:solidFill>
                <a:schemeClr val="bg1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46760" y="347395"/>
            <a:ext cx="106984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F4923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CAND DECIDE UN BUSINESS ANGEL SA DEA BANI UNUI STARTUP? </a:t>
            </a:r>
            <a:endParaRPr lang="en-US" sz="3200" dirty="0">
              <a:solidFill>
                <a:srgbClr val="F4923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5320" y="1885593"/>
            <a:ext cx="56296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FONDATORI IMPLICATI FINANCIAR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05587" y="4217998"/>
            <a:ext cx="19139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ECHILIBRU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8238" y="3866970"/>
            <a:ext cx="440236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400" dirty="0">
              <a:solidFill>
                <a:schemeClr val="bg1"/>
              </a:solidFill>
              <a:latin typeface="Segoe Print" charset="0"/>
              <a:ea typeface="Segoe Print" charset="0"/>
              <a:cs typeface="Segoe Print" charset="0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Pentru</a:t>
            </a:r>
            <a:r>
              <a:rPr lang="en-US" sz="14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adrenalină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și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spiritul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US" sz="14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comunitate</a:t>
            </a:r>
            <a:r>
              <a:rPr lang="en-US" sz="14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 Nu </a:t>
            </a:r>
            <a:r>
              <a:rPr lang="en-US" sz="14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există</a:t>
            </a:r>
            <a:r>
              <a:rPr lang="en-US" sz="14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o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rețetă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specială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după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care se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ghidează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investitorii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dispuși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să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dea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bani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unui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Decizia</a:t>
            </a:r>
            <a:r>
              <a:rPr lang="en-US" sz="14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investi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în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startup-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uri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nu a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fost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condiționată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 </a:t>
            </a:r>
            <a:r>
              <a:rPr lang="en-US" sz="14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speranța</a:t>
            </a:r>
            <a:r>
              <a:rPr lang="en-US" sz="14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unei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îmbogățiri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rapide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ci de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energia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și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cunoștințele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în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plus pe care le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aduceau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acele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startup-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uri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236" y="1670149"/>
            <a:ext cx="1903284" cy="243034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38474" y="3207141"/>
            <a:ext cx="5832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De </a:t>
            </a:r>
            <a:r>
              <a:rPr lang="en-US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ce</a:t>
            </a:r>
            <a:r>
              <a:rPr lang="en-US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investesc</a:t>
            </a:r>
            <a:r>
              <a:rPr lang="en-US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 angel </a:t>
            </a:r>
            <a:r>
              <a:rPr lang="en-US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investitors</a:t>
            </a:r>
            <a:r>
              <a:rPr lang="en-US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 </a:t>
            </a:r>
            <a:r>
              <a:rPr lang="en-US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în</a:t>
            </a:r>
            <a:r>
              <a:rPr lang="en-US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startup-</a:t>
            </a:r>
            <a:r>
              <a:rPr lang="en-US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uri</a:t>
            </a:r>
            <a:r>
              <a:rPr lang="en-US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49361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93889" y="591074"/>
            <a:ext cx="90369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4923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Marketing </a:t>
            </a:r>
            <a:r>
              <a:rPr lang="en-US" sz="2400" b="1" dirty="0" err="1" smtClean="0">
                <a:solidFill>
                  <a:srgbClr val="F4923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pentru</a:t>
            </a:r>
            <a:r>
              <a:rPr lang="en-US" sz="2400" b="1" dirty="0" smtClean="0">
                <a:solidFill>
                  <a:srgbClr val="F4923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 startup-</a:t>
            </a:r>
            <a:r>
              <a:rPr lang="en-US" sz="2400" b="1" dirty="0" err="1" smtClean="0">
                <a:solidFill>
                  <a:srgbClr val="F4923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uri</a:t>
            </a:r>
            <a:r>
              <a:rPr lang="en-US" sz="2400" b="1" dirty="0" smtClean="0">
                <a:solidFill>
                  <a:srgbClr val="F4923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: </a:t>
            </a:r>
          </a:p>
          <a:p>
            <a:pPr algn="ctr"/>
            <a:r>
              <a:rPr lang="en-US" sz="2400" b="1" dirty="0" smtClean="0">
                <a:solidFill>
                  <a:srgbClr val="F4923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CUM SA FII CUNOSCUT INTERNATIONAL? </a:t>
            </a:r>
            <a:endParaRPr lang="en-US" sz="2400" dirty="0">
              <a:solidFill>
                <a:srgbClr val="F4923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95177" y="1733037"/>
            <a:ext cx="86343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Un </a:t>
            </a:r>
            <a:r>
              <a:rPr lang="en-US" sz="12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produs</a:t>
            </a:r>
            <a:r>
              <a:rPr lang="en-US" sz="12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sz="12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calitate</a:t>
            </a:r>
            <a:r>
              <a:rPr lang="en-US" sz="12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poate</a:t>
            </a:r>
            <a:r>
              <a:rPr lang="en-US" sz="12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că</a:t>
            </a:r>
            <a:r>
              <a:rPr lang="en-US" sz="12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nu se </a:t>
            </a:r>
            <a:r>
              <a:rPr lang="en-US" sz="12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vinde</a:t>
            </a:r>
            <a:r>
              <a:rPr lang="en-US" sz="12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chiar</a:t>
            </a:r>
            <a:r>
              <a:rPr lang="en-US" sz="12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singur</a:t>
            </a:r>
            <a:r>
              <a:rPr lang="en-US" sz="12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dar</a:t>
            </a:r>
            <a:r>
              <a:rPr lang="en-US" sz="12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cu </a:t>
            </a:r>
            <a:r>
              <a:rPr lang="en-US" sz="12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siguranță</a:t>
            </a:r>
            <a:r>
              <a:rPr lang="en-US" sz="12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duce </a:t>
            </a:r>
            <a:r>
              <a:rPr lang="en-US" sz="12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greul</a:t>
            </a:r>
            <a:r>
              <a:rPr lang="en-US" sz="12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luptei</a:t>
            </a:r>
            <a:r>
              <a:rPr lang="en-US" sz="12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pentru</a:t>
            </a:r>
            <a:r>
              <a:rPr lang="en-US" sz="12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atenția</a:t>
            </a:r>
            <a:r>
              <a:rPr lang="en-US" sz="12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consumatorilor</a:t>
            </a:r>
            <a:r>
              <a:rPr lang="en-US" sz="12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marketingul</a:t>
            </a:r>
            <a:r>
              <a:rPr lang="en-US" sz="12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venind</a:t>
            </a:r>
            <a:r>
              <a:rPr lang="en-US" sz="12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</a:t>
            </a:r>
            <a:r>
              <a:rPr lang="en-US" sz="12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completare</a:t>
            </a:r>
            <a:r>
              <a:rPr lang="en-US" sz="12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</a:t>
            </a:r>
            <a:endParaRPr lang="en-US" sz="1200" dirty="0">
              <a:solidFill>
                <a:schemeClr val="bg1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9613" y="250566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Cum </a:t>
            </a:r>
            <a:r>
              <a:rPr lang="en-US" b="1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obții</a:t>
            </a:r>
            <a:r>
              <a:rPr lang="en-US" b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coverage </a:t>
            </a:r>
            <a:r>
              <a:rPr lang="en-US" b="1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în</a:t>
            </a:r>
            <a:r>
              <a:rPr lang="en-US" b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presa</a:t>
            </a:r>
            <a:r>
              <a:rPr lang="en-US" b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internațională</a:t>
            </a:r>
            <a:r>
              <a:rPr lang="en-US" b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?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9613" y="3127600"/>
            <a:ext cx="6096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Prin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contactarea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jurnaliștilor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la outlet-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uri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internaționale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direct,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preferabil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 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face-to-face,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 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dar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cel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mai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probabil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prin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Twitter -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dacă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au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activată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mesageria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Faci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un research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inițial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să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găsești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jurnaliștii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și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/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sau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bloggerii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care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acoperă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nișa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ta (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mulți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indică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profilul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Twitter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dacă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acceptă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pitchuri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),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și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apoi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le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scrii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cât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mai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prietenos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și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la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obiect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ca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să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nu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simtă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că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își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pierd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timpul</a:t>
            </a:r>
            <a:r>
              <a:rPr lang="en-US" sz="12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descriindu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-le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produsul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(cu link-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uri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la trials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sau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orice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alte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materiale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promoționale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),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nevoia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care o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satisface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produsul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și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eventual,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dacă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este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cazul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povestea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din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spatele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startup-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ului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</a:t>
            </a:r>
          </a:p>
        </p:txBody>
      </p:sp>
      <p:sp>
        <p:nvSpPr>
          <p:cNvPr id="9" name="Rectangle 8"/>
          <p:cNvSpPr/>
          <p:nvPr/>
        </p:nvSpPr>
        <p:spPr>
          <a:xfrm>
            <a:off x="1369102" y="4935273"/>
            <a:ext cx="54814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O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altă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cale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cu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bătaie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mai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lungă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este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content marketing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prin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guest posts -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construirea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unor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relații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timp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cu site-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uri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care permit guest blogging,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și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momentul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care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ceva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promovat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folosirea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acelor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contacte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pentru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postarea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unui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material de auto-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promovare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deghizat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într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-un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articol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standard (native advertising). 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382" y="3399312"/>
            <a:ext cx="5319095" cy="345868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978221" y="2466414"/>
            <a:ext cx="22060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Bon </a:t>
            </a:r>
            <a:r>
              <a:rPr lang="en-US" sz="32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Curaj</a:t>
            </a:r>
            <a:r>
              <a:rPr lang="en-US" sz="32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!</a:t>
            </a:r>
            <a:endParaRPr lang="en-US" sz="3200" b="1" i="0" dirty="0">
              <a:solidFill>
                <a:schemeClr val="bg1"/>
              </a:solidFill>
              <a:effectLst/>
              <a:latin typeface="Comic Sans MS" charset="0"/>
              <a:ea typeface="Comic Sans MS" charset="0"/>
              <a:cs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18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tangle 229"/>
          <p:cNvSpPr/>
          <p:nvPr/>
        </p:nvSpPr>
        <p:spPr>
          <a:xfrm>
            <a:off x="521138" y="416269"/>
            <a:ext cx="72254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Ai un startup - cum </a:t>
            </a:r>
            <a:r>
              <a:rPr lang="en-US" b="1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este</a:t>
            </a:r>
            <a:r>
              <a:rPr lang="en-US" b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vazut</a:t>
            </a:r>
            <a:r>
              <a:rPr lang="en-US" b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din </a:t>
            </a:r>
            <a:r>
              <a:rPr lang="en-US" b="1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afara</a:t>
            </a:r>
            <a:r>
              <a:rPr lang="en-US" b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?</a:t>
            </a:r>
            <a:endParaRPr lang="en-US" b="1" dirty="0">
              <a:solidFill>
                <a:schemeClr val="bg1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9473" y="5143857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latin typeface="Segoe Print" charset="0"/>
                <a:ea typeface="Segoe Print" charset="0"/>
                <a:cs typeface="Segoe Print" charset="0"/>
              </a:rPr>
              <a:t>Cum </a:t>
            </a:r>
            <a:r>
              <a:rPr lang="en-US" sz="1200" b="1" dirty="0" err="1">
                <a:latin typeface="Segoe Print" charset="0"/>
                <a:ea typeface="Segoe Print" charset="0"/>
                <a:cs typeface="Segoe Print" charset="0"/>
              </a:rPr>
              <a:t>judecă</a:t>
            </a:r>
            <a:r>
              <a:rPr lang="en-US" sz="1200" b="1" dirty="0"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b="1" dirty="0" err="1">
                <a:latin typeface="Segoe Print" charset="0"/>
                <a:ea typeface="Segoe Print" charset="0"/>
                <a:cs typeface="Segoe Print" charset="0"/>
              </a:rPr>
              <a:t>investitorii</a:t>
            </a:r>
            <a:r>
              <a:rPr lang="en-US" sz="1200" b="1" dirty="0"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b="1" dirty="0" err="1">
                <a:latin typeface="Segoe Print" charset="0"/>
                <a:ea typeface="Segoe Print" charset="0"/>
                <a:cs typeface="Segoe Print" charset="0"/>
              </a:rPr>
              <a:t>riscul</a:t>
            </a:r>
            <a:r>
              <a:rPr lang="en-US" sz="1200" b="1" dirty="0">
                <a:latin typeface="Segoe Print" charset="0"/>
                <a:ea typeface="Segoe Print" charset="0"/>
                <a:cs typeface="Segoe Print" charset="0"/>
              </a:rPr>
              <a:t>?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812420" y="4981612"/>
            <a:ext cx="360834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Investitorii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care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aleg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să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finanțeze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startup-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uri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la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început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drum, care au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cel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mai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bun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caz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un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prototip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al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ideii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lor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își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asumă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un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risc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uriaș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 De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cele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mai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multe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ori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doar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una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din opt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companii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ajunge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să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fie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profitabilă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și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să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întoarcă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banii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printr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-o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investiție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superioară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Potrivit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lui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Octav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Cobzăreanu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riscul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face parte din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investițiile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early stage,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idei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sau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echipe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Practic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de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multe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ori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banii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se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duc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către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o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viziune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și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către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o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echipă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care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poate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livra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rezultate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</a:t>
            </a:r>
            <a:endParaRPr lang="en-US" sz="1000" b="0" i="0" dirty="0">
              <a:solidFill>
                <a:schemeClr val="bg1"/>
              </a:solidFill>
              <a:effectLst/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92598" y="1223078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err="1">
                <a:solidFill>
                  <a:srgbClr val="000000"/>
                </a:solidFill>
                <a:latin typeface="Segoe Print" charset="0"/>
                <a:ea typeface="Segoe Print" charset="0"/>
                <a:cs typeface="Segoe Print" charset="0"/>
              </a:rPr>
              <a:t>Motivația</a:t>
            </a:r>
            <a:r>
              <a:rPr lang="en-US" sz="1200" b="1" dirty="0">
                <a:solidFill>
                  <a:srgbClr val="000000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Segoe Print" charset="0"/>
                <a:ea typeface="Segoe Print" charset="0"/>
                <a:cs typeface="Segoe Print" charset="0"/>
              </a:rPr>
              <a:t>pentru</a:t>
            </a:r>
            <a:r>
              <a:rPr lang="en-US" sz="1200" b="1" dirty="0">
                <a:solidFill>
                  <a:srgbClr val="000000"/>
                </a:solidFill>
                <a:latin typeface="Segoe Print" charset="0"/>
                <a:ea typeface="Segoe Print" charset="0"/>
                <a:cs typeface="Segoe Print" charset="0"/>
              </a:rPr>
              <a:t> o </a:t>
            </a:r>
            <a:r>
              <a:rPr lang="en-US" sz="1200" b="1" dirty="0" err="1">
                <a:solidFill>
                  <a:srgbClr val="000000"/>
                </a:solidFill>
                <a:latin typeface="Segoe Print" charset="0"/>
                <a:ea typeface="Segoe Print" charset="0"/>
                <a:cs typeface="Segoe Print" charset="0"/>
              </a:rPr>
              <a:t>investiție</a:t>
            </a:r>
            <a:endParaRPr lang="en-US" sz="1200" b="1" dirty="0">
              <a:solidFill>
                <a:srgbClr val="000000"/>
              </a:solidFill>
              <a:latin typeface="Segoe Print" charset="0"/>
              <a:ea typeface="Segoe Print" charset="0"/>
              <a:cs typeface="Segoe Print" charset="0"/>
            </a:endParaRP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45275" y="1559653"/>
            <a:ext cx="274146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Investitorii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au o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motivație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pentru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a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investi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Uneori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le place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ideea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sau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echipa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uneori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văd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un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potențial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uriaș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într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-o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afacere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își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asumă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un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risc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dar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unul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asumat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Până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la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urmă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scopul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lor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este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să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dea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totul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pentru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ca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echipa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să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facă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bani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și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profit,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dar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relația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dintre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un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investitor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și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un startup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poate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fi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descrisă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uneori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ca un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mariaj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</a:t>
            </a:r>
          </a:p>
        </p:txBody>
      </p:sp>
      <p:grpSp>
        <p:nvGrpSpPr>
          <p:cNvPr id="247" name="Group 246"/>
          <p:cNvGrpSpPr/>
          <p:nvPr/>
        </p:nvGrpSpPr>
        <p:grpSpPr>
          <a:xfrm>
            <a:off x="1759218" y="2538101"/>
            <a:ext cx="8707156" cy="2386585"/>
            <a:chOff x="2460891" y="5333495"/>
            <a:chExt cx="9784476" cy="3309528"/>
          </a:xfrm>
          <a:effectLst>
            <a:outerShdw blurRad="177800" dist="88900" dir="2700000" algn="tl" rotWithShape="0">
              <a:prstClr val="black">
                <a:alpha val="46000"/>
              </a:prstClr>
            </a:outerShdw>
          </a:effectLst>
        </p:grpSpPr>
        <p:grpSp>
          <p:nvGrpSpPr>
            <p:cNvPr id="248" name="Group 247"/>
            <p:cNvGrpSpPr/>
            <p:nvPr/>
          </p:nvGrpSpPr>
          <p:grpSpPr>
            <a:xfrm>
              <a:off x="2460891" y="6918960"/>
              <a:ext cx="1939052" cy="1259840"/>
              <a:chOff x="5096141" y="5947410"/>
              <a:chExt cx="1939052" cy="1259840"/>
            </a:xfrm>
          </p:grpSpPr>
          <p:sp>
            <p:nvSpPr>
              <p:cNvPr id="265" name="Rectangle: Rounded Corners 2"/>
              <p:cNvSpPr/>
              <p:nvPr/>
            </p:nvSpPr>
            <p:spPr>
              <a:xfrm>
                <a:off x="5540374" y="5947411"/>
                <a:ext cx="1261872" cy="404274"/>
              </a:xfrm>
              <a:prstGeom prst="roundRect">
                <a:avLst>
                  <a:gd name="adj" fmla="val 50000"/>
                </a:avLst>
              </a:prstGeom>
              <a:solidFill>
                <a:srgbClr val="FF5050">
                  <a:alpha val="65000"/>
                </a:srgbClr>
              </a:solidFill>
              <a:ln w="25400" cap="rnd">
                <a:noFill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DBD8D3"/>
                  </a:solidFill>
                </a:endParaRPr>
              </a:p>
            </p:txBody>
          </p:sp>
          <p:sp>
            <p:nvSpPr>
              <p:cNvPr id="266" name="Rectangle: Rounded Corners 3"/>
              <p:cNvSpPr/>
              <p:nvPr/>
            </p:nvSpPr>
            <p:spPr>
              <a:xfrm rot="18900000">
                <a:off x="5096141" y="6486314"/>
                <a:ext cx="1939052" cy="404274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alpha val="65000"/>
                </a:schemeClr>
              </a:solidFill>
              <a:ln w="25400" cap="rnd">
                <a:noFill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DBD8D3"/>
                  </a:solidFill>
                </a:endParaRPr>
              </a:p>
            </p:txBody>
          </p:sp>
          <p:sp>
            <p:nvSpPr>
              <p:cNvPr id="267" name="Rectangle: Rounded Corners 4"/>
              <p:cNvSpPr/>
              <p:nvPr/>
            </p:nvSpPr>
            <p:spPr>
              <a:xfrm rot="16200000">
                <a:off x="5973372" y="6375193"/>
                <a:ext cx="1259840" cy="404274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alpha val="65000"/>
                </a:schemeClr>
              </a:solidFill>
              <a:ln w="25400" cap="rnd">
                <a:noFill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DBD8D3"/>
                  </a:solidFill>
                </a:endParaRPr>
              </a:p>
            </p:txBody>
          </p:sp>
        </p:grpSp>
        <p:grpSp>
          <p:nvGrpSpPr>
            <p:cNvPr id="249" name="Group 248"/>
            <p:cNvGrpSpPr/>
            <p:nvPr/>
          </p:nvGrpSpPr>
          <p:grpSpPr>
            <a:xfrm rot="1800000">
              <a:off x="4352064" y="5888670"/>
              <a:ext cx="1939052" cy="1259840"/>
              <a:chOff x="5096141" y="5947410"/>
              <a:chExt cx="1939052" cy="1259840"/>
            </a:xfrm>
          </p:grpSpPr>
          <p:sp>
            <p:nvSpPr>
              <p:cNvPr id="262" name="Rectangle: Rounded Corners 6"/>
              <p:cNvSpPr/>
              <p:nvPr/>
            </p:nvSpPr>
            <p:spPr>
              <a:xfrm>
                <a:off x="5540374" y="5947411"/>
                <a:ext cx="1261872" cy="40427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65000"/>
                </a:schemeClr>
              </a:solidFill>
              <a:ln w="25400" cap="rnd">
                <a:noFill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DBD8D3"/>
                  </a:solidFill>
                </a:endParaRPr>
              </a:p>
            </p:txBody>
          </p:sp>
          <p:sp>
            <p:nvSpPr>
              <p:cNvPr id="263" name="Rectangle: Rounded Corners 7"/>
              <p:cNvSpPr/>
              <p:nvPr/>
            </p:nvSpPr>
            <p:spPr>
              <a:xfrm rot="18900000">
                <a:off x="5096141" y="6486314"/>
                <a:ext cx="1939052" cy="404274"/>
              </a:xfrm>
              <a:prstGeom prst="roundRect">
                <a:avLst>
                  <a:gd name="adj" fmla="val 50000"/>
                </a:avLst>
              </a:prstGeom>
              <a:solidFill>
                <a:srgbClr val="00B050">
                  <a:alpha val="65000"/>
                </a:srgbClr>
              </a:solidFill>
              <a:ln w="25400" cap="rnd">
                <a:noFill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DBD8D3"/>
                  </a:solidFill>
                </a:endParaRPr>
              </a:p>
            </p:txBody>
          </p:sp>
          <p:sp>
            <p:nvSpPr>
              <p:cNvPr id="264" name="Rectangle: Rounded Corners 8"/>
              <p:cNvSpPr/>
              <p:nvPr/>
            </p:nvSpPr>
            <p:spPr>
              <a:xfrm rot="16200000">
                <a:off x="5973372" y="6375193"/>
                <a:ext cx="1259840" cy="404274"/>
              </a:xfrm>
              <a:prstGeom prst="roundRect">
                <a:avLst>
                  <a:gd name="adj" fmla="val 50000"/>
                </a:avLst>
              </a:prstGeom>
              <a:solidFill>
                <a:srgbClr val="7030A0">
                  <a:alpha val="65000"/>
                </a:srgbClr>
              </a:solidFill>
              <a:ln w="25400" cap="rnd">
                <a:noFill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DBD8D3"/>
                  </a:solidFill>
                </a:endParaRPr>
              </a:p>
            </p:txBody>
          </p:sp>
        </p:grpSp>
        <p:grpSp>
          <p:nvGrpSpPr>
            <p:cNvPr id="250" name="Group 249"/>
            <p:cNvGrpSpPr/>
            <p:nvPr/>
          </p:nvGrpSpPr>
          <p:grpSpPr>
            <a:xfrm rot="2700000">
              <a:off x="6567086" y="5673101"/>
              <a:ext cx="1939052" cy="1259840"/>
              <a:chOff x="5096141" y="5947410"/>
              <a:chExt cx="1939052" cy="1259840"/>
            </a:xfrm>
          </p:grpSpPr>
          <p:sp>
            <p:nvSpPr>
              <p:cNvPr id="259" name="Rectangle: Rounded Corners 10"/>
              <p:cNvSpPr/>
              <p:nvPr/>
            </p:nvSpPr>
            <p:spPr>
              <a:xfrm>
                <a:off x="5540374" y="5947411"/>
                <a:ext cx="1261872" cy="404274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alpha val="65000"/>
                </a:schemeClr>
              </a:solidFill>
              <a:ln w="25400" cap="rnd">
                <a:noFill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DBD8D3"/>
                  </a:solidFill>
                </a:endParaRPr>
              </a:p>
            </p:txBody>
          </p:sp>
          <p:sp>
            <p:nvSpPr>
              <p:cNvPr id="260" name="Rectangle: Rounded Corners 11"/>
              <p:cNvSpPr/>
              <p:nvPr/>
            </p:nvSpPr>
            <p:spPr>
              <a:xfrm rot="18900000">
                <a:off x="5096141" y="6486314"/>
                <a:ext cx="1939052" cy="404274"/>
              </a:xfrm>
              <a:prstGeom prst="roundRect">
                <a:avLst>
                  <a:gd name="adj" fmla="val 50000"/>
                </a:avLst>
              </a:prstGeom>
              <a:solidFill>
                <a:srgbClr val="00B0F0">
                  <a:alpha val="65000"/>
                </a:srgbClr>
              </a:solidFill>
              <a:ln w="25400" cap="rnd">
                <a:noFill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DBD8D3"/>
                  </a:solidFill>
                </a:endParaRPr>
              </a:p>
            </p:txBody>
          </p:sp>
          <p:sp>
            <p:nvSpPr>
              <p:cNvPr id="261" name="Rectangle: Rounded Corners 12"/>
              <p:cNvSpPr/>
              <p:nvPr/>
            </p:nvSpPr>
            <p:spPr>
              <a:xfrm rot="16200000">
                <a:off x="5973372" y="6375193"/>
                <a:ext cx="1259840" cy="404274"/>
              </a:xfrm>
              <a:prstGeom prst="roundRect">
                <a:avLst>
                  <a:gd name="adj" fmla="val 50000"/>
                </a:avLst>
              </a:prstGeom>
              <a:solidFill>
                <a:srgbClr val="ABA397">
                  <a:alpha val="65000"/>
                </a:srgbClr>
              </a:solidFill>
              <a:ln w="25400" cap="rnd">
                <a:noFill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DBD8D3"/>
                  </a:solidFill>
                </a:endParaRPr>
              </a:p>
            </p:txBody>
          </p:sp>
        </p:grpSp>
        <p:grpSp>
          <p:nvGrpSpPr>
            <p:cNvPr id="251" name="Group 250"/>
            <p:cNvGrpSpPr/>
            <p:nvPr/>
          </p:nvGrpSpPr>
          <p:grpSpPr>
            <a:xfrm rot="3600000">
              <a:off x="8772584" y="5984904"/>
              <a:ext cx="1939052" cy="1259840"/>
              <a:chOff x="5096141" y="5947410"/>
              <a:chExt cx="1939052" cy="1259840"/>
            </a:xfrm>
          </p:grpSpPr>
          <p:sp>
            <p:nvSpPr>
              <p:cNvPr id="256" name="Rectangle: Rounded Corners 14"/>
              <p:cNvSpPr/>
              <p:nvPr/>
            </p:nvSpPr>
            <p:spPr>
              <a:xfrm>
                <a:off x="5540374" y="5947411"/>
                <a:ext cx="1261872" cy="404274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alpha val="65000"/>
                </a:schemeClr>
              </a:solidFill>
              <a:ln w="25400" cap="rnd">
                <a:noFill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DBD8D3"/>
                  </a:solidFill>
                </a:endParaRPr>
              </a:p>
            </p:txBody>
          </p:sp>
          <p:sp>
            <p:nvSpPr>
              <p:cNvPr id="257" name="Rectangle: Rounded Corners 15"/>
              <p:cNvSpPr/>
              <p:nvPr/>
            </p:nvSpPr>
            <p:spPr>
              <a:xfrm rot="18900000">
                <a:off x="5096141" y="6486314"/>
                <a:ext cx="1939052" cy="404274"/>
              </a:xfrm>
              <a:prstGeom prst="roundRect">
                <a:avLst>
                  <a:gd name="adj" fmla="val 50000"/>
                </a:avLst>
              </a:prstGeom>
              <a:solidFill>
                <a:srgbClr val="FF5050">
                  <a:alpha val="65000"/>
                </a:srgbClr>
              </a:solidFill>
              <a:ln w="25400" cap="rnd">
                <a:noFill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DBD8D3"/>
                  </a:solidFill>
                </a:endParaRPr>
              </a:p>
            </p:txBody>
          </p:sp>
          <p:sp>
            <p:nvSpPr>
              <p:cNvPr id="258" name="Rectangle: Rounded Corners 16"/>
              <p:cNvSpPr/>
              <p:nvPr/>
            </p:nvSpPr>
            <p:spPr>
              <a:xfrm rot="16200000">
                <a:off x="5973372" y="6375193"/>
                <a:ext cx="1259840" cy="404274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alpha val="65000"/>
                </a:schemeClr>
              </a:solidFill>
              <a:ln w="25400" cap="rnd">
                <a:noFill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DBD8D3"/>
                  </a:solidFill>
                </a:endParaRPr>
              </a:p>
            </p:txBody>
          </p:sp>
        </p:grpSp>
        <p:grpSp>
          <p:nvGrpSpPr>
            <p:cNvPr id="252" name="Group 251"/>
            <p:cNvGrpSpPr/>
            <p:nvPr/>
          </p:nvGrpSpPr>
          <p:grpSpPr>
            <a:xfrm rot="5400000">
              <a:off x="10645921" y="7043577"/>
              <a:ext cx="1939052" cy="1259840"/>
              <a:chOff x="5096141" y="5947410"/>
              <a:chExt cx="1939052" cy="1259840"/>
            </a:xfrm>
          </p:grpSpPr>
          <p:sp>
            <p:nvSpPr>
              <p:cNvPr id="253" name="Rectangle: Rounded Corners 18"/>
              <p:cNvSpPr/>
              <p:nvPr/>
            </p:nvSpPr>
            <p:spPr>
              <a:xfrm>
                <a:off x="5540374" y="5947411"/>
                <a:ext cx="1261872" cy="404274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alpha val="65000"/>
                </a:schemeClr>
              </a:solidFill>
              <a:ln w="25400" cap="rnd">
                <a:noFill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DBD8D3"/>
                  </a:solidFill>
                </a:endParaRPr>
              </a:p>
            </p:txBody>
          </p:sp>
          <p:sp>
            <p:nvSpPr>
              <p:cNvPr id="254" name="Rectangle: Rounded Corners 19"/>
              <p:cNvSpPr/>
              <p:nvPr/>
            </p:nvSpPr>
            <p:spPr>
              <a:xfrm rot="18900000">
                <a:off x="5096141" y="6486314"/>
                <a:ext cx="1939052" cy="404274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alpha val="65000"/>
                </a:schemeClr>
              </a:solidFill>
              <a:ln w="25400" cap="rnd">
                <a:noFill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DBD8D3"/>
                  </a:solidFill>
                </a:endParaRPr>
              </a:p>
            </p:txBody>
          </p:sp>
          <p:sp>
            <p:nvSpPr>
              <p:cNvPr id="255" name="Rectangle: Rounded Corners 20"/>
              <p:cNvSpPr/>
              <p:nvPr/>
            </p:nvSpPr>
            <p:spPr>
              <a:xfrm rot="16200000">
                <a:off x="5973372" y="6375193"/>
                <a:ext cx="1259840" cy="404274"/>
              </a:xfrm>
              <a:prstGeom prst="roundRect">
                <a:avLst>
                  <a:gd name="adj" fmla="val 50000"/>
                </a:avLst>
              </a:prstGeom>
              <a:solidFill>
                <a:srgbClr val="FF5050">
                  <a:alpha val="65000"/>
                </a:srgbClr>
              </a:solidFill>
              <a:ln w="25400" cap="rnd">
                <a:noFill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DBD8D3"/>
                  </a:solidFill>
                </a:endParaRPr>
              </a:p>
            </p:txBody>
          </p:sp>
        </p:grpSp>
      </p:grpSp>
      <p:sp>
        <p:nvSpPr>
          <p:cNvPr id="6" name="Rectangle 5"/>
          <p:cNvSpPr/>
          <p:nvPr/>
        </p:nvSpPr>
        <p:spPr>
          <a:xfrm>
            <a:off x="6599128" y="848040"/>
            <a:ext cx="520958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Diferentiere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… </a:t>
            </a:r>
            <a:r>
              <a:rPr lang="en-US" sz="10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Spune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dacă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ai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ceva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deosebit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față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alții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-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ai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realizat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ceva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în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viață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ai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o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echipă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închegată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ai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ratat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deja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un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proiect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împreună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cu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ceilalți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fondatori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sau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știi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o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tehnologie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rară</a:t>
            </a:r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</a:t>
            </a:r>
          </a:p>
          <a:p>
            <a:endParaRPr lang="en-US" sz="1000" dirty="0" smtClean="0">
              <a:solidFill>
                <a:schemeClr val="bg1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85816" y="1873429"/>
            <a:ext cx="54793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Ieși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în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evidență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la un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eveniment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pitching - nu fi plat. Dar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trebuie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să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vină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natural,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să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fii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tu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chiar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dacă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ești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diferit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</a:t>
            </a:r>
            <a:endParaRPr lang="en-US" sz="1200" dirty="0">
              <a:solidFill>
                <a:schemeClr val="bg1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76902" y="5362598"/>
            <a:ext cx="46318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Întreabă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investitorii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după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un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eveniment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dacă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poți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să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le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trimiți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câte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un update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despre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dezvoltarea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startup-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ului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tău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Astfel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poți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să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faci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un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scurt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mailing list.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Îi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arăți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investitorului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că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poți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evolua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și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unul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singur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și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poate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deveni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interesat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</a:t>
            </a:r>
            <a:endParaRPr lang="en-US" sz="1200" dirty="0">
              <a:solidFill>
                <a:schemeClr val="bg1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92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00" y="0"/>
            <a:ext cx="32512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720248" y="5579098"/>
            <a:ext cx="139493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IDENTITATE startup</a:t>
            </a:r>
            <a:endParaRPr lang="en-US" sz="900" dirty="0"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04469" y="4557125"/>
            <a:ext cx="241284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PROBLEMA / NEVOIA IDENTIFICATA</a:t>
            </a:r>
            <a:endParaRPr lang="en-US" sz="900" b="1" dirty="0"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83230" y="3314009"/>
            <a:ext cx="135646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SOLUTIA PROPUSA</a:t>
            </a:r>
            <a:endParaRPr lang="en-US" sz="900" b="1" dirty="0"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483230" y="2358957"/>
            <a:ext cx="13227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ECHIPA DE LUCRU</a:t>
            </a:r>
            <a:endParaRPr lang="en-US" sz="900" b="1" dirty="0">
              <a:latin typeface="Segoe Print" charset="0"/>
              <a:ea typeface="Segoe Print" charset="0"/>
              <a:cs typeface="Segoe Print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989" y="5244020"/>
            <a:ext cx="321865" cy="60920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793" y="4087074"/>
            <a:ext cx="321865" cy="60920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999578" y="687459"/>
            <a:ext cx="203934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PREVIZIUNILE &amp; OBIECTIVELE</a:t>
            </a:r>
            <a:endParaRPr lang="en-US" sz="900" b="1" dirty="0"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605250" y="3399388"/>
            <a:ext cx="94448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COMPETITIA</a:t>
            </a:r>
            <a:endParaRPr lang="en-US" sz="900" b="1" dirty="0"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821689" y="4311299"/>
            <a:ext cx="185820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SECTORUL de PIATA VIZAT</a:t>
            </a:r>
            <a:endParaRPr lang="en-US" sz="900" b="1" dirty="0"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793322" y="1914698"/>
            <a:ext cx="205697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MODELUL / </a:t>
            </a:r>
            <a:r>
              <a:rPr lang="en-US" sz="9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planul</a:t>
            </a:r>
            <a:r>
              <a:rPr lang="en-US" sz="9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AFACERI</a:t>
            </a:r>
            <a:endParaRPr lang="en-US" sz="900" b="1" dirty="0"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941222" y="342638"/>
            <a:ext cx="154882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STATUTUL FINANCIAR</a:t>
            </a:r>
            <a:endParaRPr lang="en-US" sz="900" b="1" dirty="0"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19452" y="4926811"/>
            <a:ext cx="439315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900" b="1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Investitorii</a:t>
            </a:r>
            <a:r>
              <a:rPr lang="en-US" sz="900" b="1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ar </a:t>
            </a:r>
            <a:r>
              <a:rPr lang="en-US" sz="9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trebui</a:t>
            </a:r>
            <a:r>
              <a:rPr lang="en-US" sz="9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să</a:t>
            </a:r>
            <a:r>
              <a:rPr lang="en-US" sz="9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rămână</a:t>
            </a:r>
            <a:r>
              <a:rPr lang="en-US" sz="9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cu o </a:t>
            </a:r>
            <a:r>
              <a:rPr lang="en-US" sz="9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idee</a:t>
            </a:r>
            <a:r>
              <a:rPr lang="en-US" sz="9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clară</a:t>
            </a:r>
            <a:r>
              <a:rPr lang="en-US" sz="9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despre</a:t>
            </a:r>
            <a:r>
              <a:rPr lang="en-US" sz="9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sectorul</a:t>
            </a:r>
            <a:r>
              <a:rPr lang="en-US" sz="9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sz="9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activitate</a:t>
            </a:r>
            <a:r>
              <a:rPr lang="en-US" sz="9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</a:t>
            </a:r>
            <a:r>
              <a:rPr lang="en-US" sz="9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care se </a:t>
            </a:r>
            <a:r>
              <a:rPr lang="en-US" sz="9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plasează</a:t>
            </a:r>
            <a:r>
              <a:rPr lang="en-US" sz="9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compania</a:t>
            </a:r>
            <a:r>
              <a:rPr lang="en-US" sz="9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voastră</a:t>
            </a:r>
            <a:r>
              <a:rPr lang="en-US" sz="9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și</a:t>
            </a:r>
            <a:r>
              <a:rPr lang="en-US" sz="9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cât</a:t>
            </a:r>
            <a:r>
              <a:rPr lang="en-US" sz="9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sz="9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realistă</a:t>
            </a:r>
            <a:r>
              <a:rPr lang="en-US" sz="9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este </a:t>
            </a:r>
            <a:r>
              <a:rPr lang="en-US" sz="9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viziunea</a:t>
            </a:r>
            <a:r>
              <a:rPr lang="en-US" sz="9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voastră</a:t>
            </a:r>
            <a:r>
              <a:rPr lang="en-US" sz="9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asupra</a:t>
            </a:r>
            <a:r>
              <a:rPr lang="en-US" sz="9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produsului</a:t>
            </a:r>
            <a:r>
              <a:rPr lang="en-US" sz="9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19452" y="5926376"/>
            <a:ext cx="478971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Dacă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voi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nu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înțelegeți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foarte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bine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misiunea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startup-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ului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vostru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cum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va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funcționa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și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cu ce se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distinge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produse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similare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cei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care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aud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el poate pentru prima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dată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cu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siguranță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nu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vor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înțelege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84658" y="3683793"/>
            <a:ext cx="45385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9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Includeți</a:t>
            </a:r>
            <a:r>
              <a:rPr lang="en-US" sz="9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o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mică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demonstrație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sau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simulare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a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modului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funcționare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a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produsului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pe care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îl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oferiți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astfel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încât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să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creați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o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legătură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cât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mai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realistă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între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conceptul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gândit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și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implementarea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acestuia, cu accent pe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efectele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obținute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prin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implementarea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lui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04046" y="2780050"/>
            <a:ext cx="47150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</a:t>
            </a:r>
            <a:r>
              <a:rPr lang="en-US" sz="9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rezentați</a:t>
            </a:r>
            <a:r>
              <a:rPr lang="en-US" sz="9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care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sunt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oamenii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cheie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din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echipa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voastră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care este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rolul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lor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și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cum pot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influența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evoluția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afaceri</a:t>
            </a:r>
            <a:r>
              <a:rPr lang="en-US" sz="9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</a:t>
            </a:r>
            <a:endParaRPr lang="en-US" sz="900" dirty="0">
              <a:solidFill>
                <a:schemeClr val="bg1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19452" y="1181386"/>
            <a:ext cx="491914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→ un 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plan pe 1 sau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chiar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3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ani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prezentând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evoluția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startup-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ului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vostru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tot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acest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timp</a:t>
            </a:r>
            <a:r>
              <a:rPr lang="en-US" sz="9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;</a:t>
            </a:r>
            <a:endParaRPr lang="en-US" sz="900" dirty="0">
              <a:solidFill>
                <a:schemeClr val="bg1"/>
              </a:solidFill>
              <a:latin typeface="Comic Sans MS" charset="0"/>
              <a:ea typeface="Comic Sans MS" charset="0"/>
              <a:cs typeface="Comic Sans MS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→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planul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vostru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pentru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creșterea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afacerii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– ce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vreți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să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obțineți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și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pe ce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perioadă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timp</a:t>
            </a:r>
            <a:r>
              <a:rPr lang="en-US" sz="9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;</a:t>
            </a:r>
            <a:endParaRPr lang="en-US" sz="900" dirty="0">
              <a:solidFill>
                <a:schemeClr val="bg1"/>
              </a:solidFill>
              <a:latin typeface="Comic Sans MS" charset="0"/>
              <a:ea typeface="Comic Sans MS" charset="0"/>
              <a:cs typeface="Comic Sans MS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→ </a:t>
            </a:r>
            <a:r>
              <a:rPr lang="en-US" sz="9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</a:t>
            </a:r>
            <a:r>
              <a:rPr lang="en-US" sz="9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unele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cazuri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puteți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să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prezentați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și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obiectivele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atinse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până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momentul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față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dacă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rezultatele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sunt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impresionante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și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bineînțeles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pozitive</a:t>
            </a:r>
            <a:endParaRPr lang="en-US" sz="900" b="0" i="0" dirty="0">
              <a:solidFill>
                <a:schemeClr val="bg1"/>
              </a:solidFill>
              <a:effectLst/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025280" y="4867322"/>
            <a:ext cx="404661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→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dimensiunile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pieței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căreia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se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adresează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produsul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vostru</a:t>
            </a:r>
            <a:r>
              <a:rPr lang="en-US" sz="9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;</a:t>
            </a:r>
            <a:endParaRPr lang="en-US" sz="900" dirty="0">
              <a:solidFill>
                <a:schemeClr val="bg1"/>
              </a:solidFill>
              <a:latin typeface="Comic Sans MS" charset="0"/>
              <a:ea typeface="Comic Sans MS" charset="0"/>
              <a:cs typeface="Comic Sans MS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→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profilurile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consumatorilor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voștri</a:t>
            </a:r>
            <a:r>
              <a:rPr lang="en-US" sz="9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țintă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care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sunt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caracterisiticile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lor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esențiale</a:t>
            </a:r>
            <a:r>
              <a:rPr lang="en-US" sz="9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;</a:t>
            </a:r>
            <a:endParaRPr lang="en-US" sz="900" dirty="0">
              <a:solidFill>
                <a:schemeClr val="bg1"/>
              </a:solidFill>
              <a:latin typeface="Comic Sans MS" charset="0"/>
              <a:ea typeface="Comic Sans MS" charset="0"/>
              <a:cs typeface="Comic Sans MS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→ cum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veți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încerca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creșterea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acestui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segment de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piață</a:t>
            </a:r>
            <a:r>
              <a:rPr lang="en-US" sz="9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;</a:t>
            </a:r>
            <a:endParaRPr lang="en-US" sz="900" dirty="0">
              <a:solidFill>
                <a:schemeClr val="bg1"/>
              </a:solidFill>
              <a:latin typeface="Comic Sans MS" charset="0"/>
              <a:ea typeface="Comic Sans MS" charset="0"/>
              <a:cs typeface="Comic Sans MS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→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costurile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atragere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a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acestor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consumatori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către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produsul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oferit</a:t>
            </a:r>
            <a:r>
              <a:rPr lang="en-US" sz="9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;</a:t>
            </a:r>
            <a:endParaRPr lang="en-US" sz="900" dirty="0">
              <a:solidFill>
                <a:schemeClr val="bg1"/>
              </a:solidFill>
              <a:latin typeface="Comic Sans MS" charset="0"/>
              <a:ea typeface="Comic Sans MS" charset="0"/>
              <a:cs typeface="Comic Sans MS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→ care este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valoarea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acestui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segment de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piață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mai ales din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perspectiva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puterii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cumpărare</a:t>
            </a:r>
            <a:r>
              <a:rPr lang="en-US" sz="9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</a:t>
            </a:r>
            <a:endParaRPr lang="en-US" sz="900" dirty="0">
              <a:solidFill>
                <a:schemeClr val="bg1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970" y="4528539"/>
            <a:ext cx="2269291" cy="2329461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6534893" y="3840853"/>
            <a:ext cx="573886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R</a:t>
            </a:r>
            <a:r>
              <a:rPr lang="en-US" sz="9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iscurile</a:t>
            </a:r>
            <a:r>
              <a:rPr lang="en-US" sz="9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la care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vă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expuneți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și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ce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soluții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ați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pregătit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pentru a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vă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diferenția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competiție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</a:t>
            </a:r>
          </a:p>
        </p:txBody>
      </p:sp>
      <p:sp>
        <p:nvSpPr>
          <p:cNvPr id="2" name="Rectangle 1"/>
          <p:cNvSpPr/>
          <p:nvPr/>
        </p:nvSpPr>
        <p:spPr>
          <a:xfrm>
            <a:off x="7357272" y="2425502"/>
            <a:ext cx="43854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Elaborarea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modelului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afaceri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baza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căruia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vă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clădiți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startup-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ul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trebuie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să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le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arate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investitorilor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că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aveți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o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viziune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strategică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asupra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produsului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și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că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știți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cum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veți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face profit. O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variantă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utilă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este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să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alcătuiți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o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schemă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complexă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a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elementelor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care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depinde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eficiența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afacerii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voastre</a:t>
            </a:r>
            <a:endParaRPr lang="en-US" sz="900" dirty="0">
              <a:solidFill>
                <a:schemeClr val="bg1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342997" y="837901"/>
            <a:ext cx="39616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</a:t>
            </a:r>
            <a:r>
              <a:rPr lang="en-US" sz="9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etaliați</a:t>
            </a:r>
            <a:r>
              <a:rPr lang="en-US" sz="9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cât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mai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atent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câți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bani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aveți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nevoie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pentru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a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pune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mișcare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și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a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dezvolta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afacerea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+</a:t>
            </a:r>
            <a:r>
              <a:rPr lang="en-US" sz="9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pentru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sunt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necesare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aceste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fonduri</a:t>
            </a:r>
            <a:r>
              <a:rPr lang="en-US" sz="9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(</a:t>
            </a:r>
            <a:r>
              <a:rPr lang="en-US" sz="9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pe</a:t>
            </a:r>
            <a:r>
              <a:rPr lang="en-US" sz="9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veți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cheltui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banii</a:t>
            </a:r>
            <a:r>
              <a:rPr lang="en-US" sz="9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).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plus,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expuneți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ați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reușit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să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realizați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cu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sume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minime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investite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din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propriul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buzunar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183" y="3212110"/>
            <a:ext cx="321865" cy="60920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008" y="2408466"/>
            <a:ext cx="321865" cy="60920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893" y="1872072"/>
            <a:ext cx="321865" cy="60920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864" y="5519028"/>
            <a:ext cx="360640" cy="3606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2" y="4475782"/>
            <a:ext cx="436843" cy="43684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08" y="3277805"/>
            <a:ext cx="347922" cy="34792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55" y="2322853"/>
            <a:ext cx="415928" cy="4159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43" y="638314"/>
            <a:ext cx="377626" cy="3776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195" y="4311299"/>
            <a:ext cx="411065" cy="4110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280" y="3398067"/>
            <a:ext cx="400267" cy="4002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460" y="1803081"/>
            <a:ext cx="447269" cy="44726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527" y="205870"/>
            <a:ext cx="513265" cy="51326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054" y="-15823"/>
            <a:ext cx="2321215" cy="211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1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696325" y="1199117"/>
            <a:ext cx="36938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VECTOR WATCH</a:t>
            </a:r>
            <a:endParaRPr lang="en-US" sz="2800" b="1" dirty="0">
              <a:solidFill>
                <a:schemeClr val="bg1"/>
              </a:solidFill>
              <a:latin typeface="Gill Sans Ultra Bold" charset="0"/>
              <a:ea typeface="Gill Sans Ultra Bold" charset="0"/>
              <a:cs typeface="Gill Sans Ultra Bold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077323" y="2737119"/>
            <a:ext cx="7485909" cy="1485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De la ce </a:t>
            </a:r>
            <a:r>
              <a:rPr lang="en-US" sz="1400" b="1" dirty="0" err="1" smtClean="0">
                <a:solidFill>
                  <a:schemeClr val="bg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idee</a:t>
            </a:r>
            <a:r>
              <a:rPr lang="en-US" sz="1400" b="1" dirty="0" smtClean="0">
                <a:solidFill>
                  <a:schemeClr val="bg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 au </a:t>
            </a:r>
            <a:r>
              <a:rPr lang="en-US" sz="1400" b="1" dirty="0" err="1" smtClean="0">
                <a:solidFill>
                  <a:schemeClr val="bg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plecat</a:t>
            </a:r>
            <a:r>
              <a:rPr lang="en-US" sz="1400" b="1" dirty="0" smtClean="0">
                <a:solidFill>
                  <a:schemeClr val="bg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?</a:t>
            </a:r>
          </a:p>
          <a:p>
            <a:endParaRPr lang="en-US" sz="1050" dirty="0">
              <a:solidFill>
                <a:schemeClr val="bg1"/>
              </a:solidFill>
            </a:endParaRPr>
          </a:p>
          <a:p>
            <a:r>
              <a:rPr lang="en-US" sz="105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→ </a:t>
            </a:r>
            <a:r>
              <a:rPr lang="en-US" sz="105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50" b="1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viata</a:t>
            </a:r>
            <a:r>
              <a:rPr lang="en-US" sz="105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5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sa fie 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mic Sans MS" charset="0"/>
                <a:ea typeface="Comic Sans MS" charset="0"/>
                <a:cs typeface="Comic Sans MS" charset="0"/>
              </a:rPr>
              <a:t>mai </a:t>
            </a:r>
            <a:r>
              <a:rPr lang="en-US" sz="12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mic Sans MS" charset="0"/>
                <a:ea typeface="Comic Sans MS" charset="0"/>
                <a:cs typeface="Comic Sans MS" charset="0"/>
              </a:rPr>
              <a:t>putin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mic Sans MS" charset="0"/>
                <a:ea typeface="Comic Sans MS" charset="0"/>
                <a:cs typeface="Comic Sans MS" charset="0"/>
              </a:rPr>
              <a:t>dependenta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sz="12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mic Sans MS" charset="0"/>
                <a:ea typeface="Comic Sans MS" charset="0"/>
                <a:cs typeface="Comic Sans MS" charset="0"/>
              </a:rPr>
              <a:t>telefon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5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si de </a:t>
            </a:r>
            <a:r>
              <a:rPr lang="en-US" sz="105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notificarile</a:t>
            </a:r>
            <a:r>
              <a:rPr lang="en-US" sz="105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5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acestuia</a:t>
            </a:r>
          </a:p>
          <a:p>
            <a:r>
              <a:rPr lang="en-US" sz="105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→ </a:t>
            </a:r>
            <a:r>
              <a:rPr lang="en-US" sz="105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design </a:t>
            </a:r>
            <a:r>
              <a:rPr lang="en-US" sz="12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mic Sans MS" charset="0"/>
                <a:ea typeface="Comic Sans MS" charset="0"/>
                <a:cs typeface="Comic Sans MS" charset="0"/>
              </a:rPr>
              <a:t>asemnator</a:t>
            </a:r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5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cu un </a:t>
            </a:r>
            <a:r>
              <a:rPr lang="en-US" sz="12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mic Sans MS" charset="0"/>
                <a:ea typeface="Comic Sans MS" charset="0"/>
                <a:cs typeface="Comic Sans MS" charset="0"/>
              </a:rPr>
              <a:t>ceas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mic Sans MS" charset="0"/>
                <a:ea typeface="Comic Sans MS" charset="0"/>
                <a:cs typeface="Comic Sans MS" charset="0"/>
              </a:rPr>
              <a:t> traditional </a:t>
            </a:r>
            <a:r>
              <a:rPr lang="en-US" sz="105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(nu un </a:t>
            </a:r>
            <a:r>
              <a:rPr lang="en-US" sz="105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ecran</a:t>
            </a:r>
            <a:r>
              <a:rPr lang="en-US" sz="105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mic pe care </a:t>
            </a:r>
            <a:r>
              <a:rPr lang="en-US" sz="105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il</a:t>
            </a:r>
            <a:r>
              <a:rPr lang="en-US" sz="105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pui</a:t>
            </a:r>
            <a:r>
              <a:rPr lang="en-US" sz="105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pe </a:t>
            </a:r>
            <a:r>
              <a:rPr lang="en-US" sz="105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mana</a:t>
            </a:r>
            <a:r>
              <a:rPr lang="en-US" sz="105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cu o </a:t>
            </a:r>
            <a:r>
              <a:rPr lang="en-US" sz="105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curea</a:t>
            </a:r>
            <a:r>
              <a:rPr lang="en-US" sz="105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) </a:t>
            </a:r>
            <a:endParaRPr lang="en-US" sz="1050" dirty="0" smtClean="0">
              <a:solidFill>
                <a:schemeClr val="bg1"/>
              </a:solidFill>
              <a:latin typeface="Comic Sans MS" charset="0"/>
              <a:ea typeface="Comic Sans MS" charset="0"/>
              <a:cs typeface="Comic Sans MS" charset="0"/>
            </a:endParaRPr>
          </a:p>
          <a:p>
            <a:pPr marL="342900" indent="-342900">
              <a:buFontTx/>
              <a:buChar char="-"/>
            </a:pPr>
            <a:endParaRPr lang="en-US" sz="1050" dirty="0">
              <a:solidFill>
                <a:schemeClr val="bg1"/>
              </a:solidFill>
              <a:latin typeface="Comic Sans MS" charset="0"/>
              <a:ea typeface="Comic Sans MS" charset="0"/>
              <a:cs typeface="Comic Sans MS" charset="0"/>
            </a:endParaRPr>
          </a:p>
          <a:p>
            <a:pPr algn="ctr"/>
            <a:r>
              <a:rPr lang="en-US" sz="1050" b="1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“..</a:t>
            </a:r>
            <a:r>
              <a:rPr lang="en-US" sz="105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intai</a:t>
            </a:r>
            <a:r>
              <a:rPr lang="en-US" sz="105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sz="105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toate</a:t>
            </a:r>
            <a:r>
              <a:rPr lang="en-US" sz="105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05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ceasul</a:t>
            </a:r>
            <a:r>
              <a:rPr lang="en-US" sz="105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5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trebuie</a:t>
            </a:r>
            <a:r>
              <a:rPr lang="en-US" sz="105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sa fie </a:t>
            </a:r>
            <a:r>
              <a:rPr lang="en-US" sz="105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ceas</a:t>
            </a:r>
            <a:r>
              <a:rPr lang="en-US" sz="105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05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iar</a:t>
            </a:r>
            <a:r>
              <a:rPr lang="en-US" sz="105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5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apoi</a:t>
            </a:r>
            <a:r>
              <a:rPr lang="en-US" sz="105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poate sa fie si </a:t>
            </a:r>
            <a:r>
              <a:rPr lang="en-US" sz="105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inteligent</a:t>
            </a:r>
            <a:r>
              <a:rPr lang="en-US" sz="1050" b="1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.“</a:t>
            </a:r>
          </a:p>
          <a:p>
            <a:endParaRPr lang="en-US" sz="1050" dirty="0" smtClean="0">
              <a:solidFill>
                <a:schemeClr val="bg1"/>
              </a:solidFill>
            </a:endParaRPr>
          </a:p>
          <a:p>
            <a:endParaRPr lang="en-US" sz="1050" dirty="0">
              <a:solidFill>
                <a:schemeClr val="bg1"/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186" y="1186644"/>
            <a:ext cx="522949" cy="52294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2056575" y="1945532"/>
            <a:ext cx="3892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</a:t>
            </a:r>
            <a:r>
              <a:rPr lang="en-US" sz="14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tartup-</a:t>
            </a:r>
            <a:r>
              <a:rPr lang="en-US" sz="14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ul</a:t>
            </a:r>
            <a:r>
              <a:rPr lang="en-US" sz="14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„cu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radacini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romanesti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”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767622" y="340312"/>
            <a:ext cx="62611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rgbClr val="F4923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TOP STARTUP-URI</a:t>
            </a:r>
            <a:endParaRPr lang="en-US" sz="3600" b="1" dirty="0">
              <a:solidFill>
                <a:srgbClr val="F49231"/>
              </a:solidFill>
              <a:latin typeface="Gill Sans Ultra Bold" charset="0"/>
              <a:ea typeface="Gill Sans Ultra Bold" charset="0"/>
              <a:cs typeface="Gill Sans Ultra Bold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382314" y="1664944"/>
            <a:ext cx="53170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Andrei </a:t>
            </a:r>
            <a:r>
              <a:rPr lang="en-US" sz="14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Pitis</a:t>
            </a:r>
            <a:r>
              <a:rPr lang="en-US" sz="14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- </a:t>
            </a:r>
            <a:r>
              <a:rPr lang="en-US" sz="11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fost</a:t>
            </a:r>
            <a:r>
              <a:rPr lang="en-US" sz="11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General Manager la Ixia </a:t>
            </a:r>
            <a:r>
              <a:rPr lang="en-US" sz="11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Romania</a:t>
            </a:r>
          </a:p>
          <a:p>
            <a:r>
              <a:rPr lang="en-US" sz="14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	</a:t>
            </a:r>
            <a:r>
              <a:rPr lang="en-US" sz="1400" b="1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Dan </a:t>
            </a:r>
            <a:r>
              <a:rPr lang="en-US" sz="14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Tudose</a:t>
            </a:r>
            <a:r>
              <a:rPr lang="en-US" sz="14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– </a:t>
            </a:r>
            <a:r>
              <a:rPr lang="en-US" sz="11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coordonatorul</a:t>
            </a:r>
            <a:r>
              <a:rPr lang="en-US" sz="11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echipei</a:t>
            </a:r>
            <a:r>
              <a:rPr lang="en-US" sz="11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1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tehnice</a:t>
            </a:r>
            <a:endParaRPr lang="en-US" sz="1100" dirty="0" smtClean="0">
              <a:solidFill>
                <a:schemeClr val="bg1"/>
              </a:solidFill>
              <a:latin typeface="Comic Sans MS" charset="0"/>
              <a:ea typeface="Comic Sans MS" charset="0"/>
              <a:cs typeface="Comic Sans MS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		Irina </a:t>
            </a:r>
            <a:r>
              <a:rPr lang="en-US" sz="14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Alexandru</a:t>
            </a:r>
            <a:r>
              <a:rPr lang="en-US" sz="14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- designer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931332" y="5757736"/>
            <a:ext cx="9431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[2017]: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vandut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catre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Fitbit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liderul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pietei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dispozitive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purtabile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din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domeniul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sanatatii</a:t>
            </a:r>
            <a:r>
              <a:rPr lang="en-US" sz="14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si fitness-</a:t>
            </a:r>
            <a:r>
              <a:rPr lang="en-US" sz="14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ului</a:t>
            </a:r>
            <a:endParaRPr lang="en-US" sz="1400" dirty="0">
              <a:solidFill>
                <a:schemeClr val="bg1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334" y="5577191"/>
            <a:ext cx="668865" cy="66886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302" y="2494112"/>
            <a:ext cx="4107698" cy="2740604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2713468" y="2310382"/>
            <a:ext cx="17139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chemeClr val="accent2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15 milioane $</a:t>
            </a:r>
            <a:endParaRPr lang="en-US" sz="1400" b="1" i="1" dirty="0">
              <a:solidFill>
                <a:schemeClr val="accent2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051540" y="4067925"/>
            <a:ext cx="705513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Ce </a:t>
            </a:r>
            <a:r>
              <a:rPr lang="en-US" sz="1400" b="1" dirty="0" err="1">
                <a:solidFill>
                  <a:schemeClr val="bg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avantaj</a:t>
            </a:r>
            <a:r>
              <a:rPr lang="en-US" sz="1400" b="1" dirty="0">
                <a:solidFill>
                  <a:schemeClr val="bg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competitional</a:t>
            </a:r>
            <a:r>
              <a:rPr lang="en-US" sz="1400" b="1" dirty="0">
                <a:solidFill>
                  <a:schemeClr val="bg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 au?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→ 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bateria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are o </a:t>
            </a:r>
            <a:r>
              <a:rPr lang="en-US" sz="12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mic Sans MS" charset="0"/>
                <a:ea typeface="Comic Sans MS" charset="0"/>
                <a:cs typeface="Comic Sans MS" charset="0"/>
              </a:rPr>
              <a:t>autonomie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de 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mic Sans MS" charset="0"/>
                <a:ea typeface="Comic Sans MS" charset="0"/>
                <a:cs typeface="Comic Sans MS" charset="0"/>
              </a:rPr>
              <a:t>30 de </a:t>
            </a:r>
            <a:r>
              <a:rPr lang="en-US" sz="12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mic Sans MS" charset="0"/>
                <a:ea typeface="Comic Sans MS" charset="0"/>
                <a:cs typeface="Comic Sans MS" charset="0"/>
              </a:rPr>
              <a:t>zile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sau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chiar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50 se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zile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daca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este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folosit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normal,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spre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deosebire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multe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ceasuri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inteligente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la care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bateria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tine o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zi-doua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</a:t>
            </a:r>
          </a:p>
          <a:p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→  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mic Sans MS" charset="0"/>
                <a:ea typeface="Comic Sans MS" charset="0"/>
                <a:cs typeface="Comic Sans MS" charset="0"/>
              </a:rPr>
              <a:t>dezvoltat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de la zero 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mic Sans MS" charset="0"/>
                <a:ea typeface="Comic Sans MS" charset="0"/>
                <a:cs typeface="Comic Sans MS" charset="0"/>
              </a:rPr>
              <a:t>in Romania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inclusiv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mic Sans MS" charset="0"/>
                <a:ea typeface="Comic Sans MS" charset="0"/>
                <a:cs typeface="Comic Sans MS" charset="0"/>
              </a:rPr>
              <a:t>platforma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mic Sans MS" charset="0"/>
                <a:ea typeface="Comic Sans MS" charset="0"/>
                <a:cs typeface="Comic Sans MS" charset="0"/>
              </a:rPr>
              <a:t> software 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echipa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aproximativ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30 de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persoane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) si 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mic Sans MS" charset="0"/>
                <a:ea typeface="Comic Sans MS" charset="0"/>
                <a:cs typeface="Comic Sans MS" charset="0"/>
              </a:rPr>
              <a:t>hardware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</a:t>
            </a:r>
          </a:p>
          <a:p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→ 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functioneaza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cu Android, iOS si Windows.</a:t>
            </a:r>
          </a:p>
          <a:p>
            <a:endParaRPr lang="en-US" sz="1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08681">
            <a:off x="5378935" y="1564702"/>
            <a:ext cx="809531" cy="80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0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49985" y="586673"/>
            <a:ext cx="2803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SNAPCHAT</a:t>
            </a:r>
            <a:endParaRPr lang="en-US" sz="2800" b="1" dirty="0">
              <a:solidFill>
                <a:schemeClr val="bg1"/>
              </a:solidFill>
              <a:latin typeface="Gill Sans Ultra Bold" charset="0"/>
              <a:ea typeface="Gill Sans Ultra Bold" charset="0"/>
              <a:cs typeface="Gill Sans Ultra Bold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49985" y="2126036"/>
            <a:ext cx="43510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[2013]: Evan Spiegel (CEO &amp; co-fondator) renunta sa mai urmeze cursurile Universitatii Stanford pentru a dezvolta aplicatia Snapchat, dupa ce intr-o seara un prieten i-a spus acestuia ca si-ar fi dorit ca anumite mesaje sa nu le fi trimis niciodata. Astfel, ia nastere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smtClean="0">
                <a:solidFill>
                  <a:schemeClr val="bg1"/>
                </a:solidFill>
              </a:rPr>
              <a:t>o aplicatie care permite trimiterea de mesaje cu o perioada scurta de viata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73090" y="1504564"/>
            <a:ext cx="3375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solidFill>
                  <a:srgbClr val="FF9300"/>
                </a:solidFill>
              </a:rPr>
              <a:t>16 miliarde $</a:t>
            </a:r>
            <a:endParaRPr lang="en-US" sz="2000" b="1" i="1" dirty="0">
              <a:solidFill>
                <a:srgbClr val="FF93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25766" y="3484609"/>
            <a:ext cx="19780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UBER</a:t>
            </a:r>
            <a:endParaRPr lang="en-US" sz="2800" b="1" dirty="0">
              <a:solidFill>
                <a:schemeClr val="bg1"/>
              </a:solidFill>
              <a:latin typeface="Gill Sans Ultra Bold" charset="0"/>
              <a:ea typeface="Gill Sans Ultra Bold" charset="0"/>
              <a:cs typeface="Gill Sans Ultra Bold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40455" y="4035154"/>
            <a:ext cx="1540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>
                <a:solidFill>
                  <a:srgbClr val="FF9300"/>
                </a:solidFill>
              </a:rPr>
              <a:t>  51 </a:t>
            </a:r>
            <a:r>
              <a:rPr lang="en-US" b="1" i="1" dirty="0">
                <a:solidFill>
                  <a:srgbClr val="FF9300"/>
                </a:solidFill>
              </a:rPr>
              <a:t>miliarde </a:t>
            </a:r>
            <a:r>
              <a:rPr lang="en-US" b="1" i="1" dirty="0" smtClean="0">
                <a:solidFill>
                  <a:srgbClr val="FF9300"/>
                </a:solidFill>
              </a:rPr>
              <a:t>$</a:t>
            </a:r>
            <a:endParaRPr lang="en-US" b="1" i="1" dirty="0">
              <a:solidFill>
                <a:srgbClr val="FF93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37523" y="2082187"/>
            <a:ext cx="364373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Ideea</a:t>
            </a:r>
            <a:r>
              <a:rPr lang="en-US" sz="11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1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geniala</a:t>
            </a:r>
            <a:r>
              <a:rPr lang="en-US" sz="11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a </a:t>
            </a:r>
            <a:r>
              <a:rPr lang="en-US" sz="11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aparut</a:t>
            </a:r>
            <a:r>
              <a:rPr lang="en-US" sz="11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sz="11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foarte</a:t>
            </a:r>
            <a:r>
              <a:rPr lang="en-US" sz="11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1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putina</a:t>
            </a:r>
            <a:r>
              <a:rPr lang="en-US" sz="11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1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vreme</a:t>
            </a:r>
            <a:r>
              <a:rPr lang="en-US" sz="11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 </a:t>
            </a:r>
            <a:r>
              <a:rPr lang="en-US" sz="11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si</a:t>
            </a:r>
            <a:r>
              <a:rPr lang="en-US" sz="11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reprezinta</a:t>
            </a:r>
            <a:r>
              <a:rPr lang="en-US" sz="11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implementarea</a:t>
            </a:r>
            <a:r>
              <a:rPr lang="en-US" sz="11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unui</a:t>
            </a:r>
            <a:r>
              <a:rPr lang="en-US" sz="11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serviciu</a:t>
            </a:r>
            <a:r>
              <a:rPr lang="en-US" sz="11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sz="11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aplicatii</a:t>
            </a:r>
            <a:r>
              <a:rPr lang="en-US" sz="11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</a:t>
            </a:r>
            <a:r>
              <a:rPr lang="en-US" sz="11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 o </a:t>
            </a:r>
            <a:r>
              <a:rPr lang="en-US" sz="11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platforma</a:t>
            </a:r>
            <a:r>
              <a:rPr lang="en-US" sz="11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tip API</a:t>
            </a:r>
            <a:r>
              <a:rPr lang="en-US" sz="11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cu care </a:t>
            </a:r>
            <a:r>
              <a:rPr lang="en-US" sz="11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dezvoltatorii</a:t>
            </a:r>
            <a:r>
              <a:rPr lang="en-US" sz="11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se pot </a:t>
            </a:r>
            <a:r>
              <a:rPr lang="en-US" sz="11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conecta</a:t>
            </a:r>
            <a:r>
              <a:rPr lang="en-US" sz="11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la </a:t>
            </a:r>
            <a:r>
              <a:rPr lang="en-US" sz="11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serviciul</a:t>
            </a:r>
            <a:r>
              <a:rPr lang="en-US" sz="11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streaming Spotify cu o </a:t>
            </a:r>
            <a:r>
              <a:rPr lang="en-US" sz="11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aplicatie</a:t>
            </a:r>
            <a:r>
              <a:rPr lang="en-US" sz="11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sz="11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versuri</a:t>
            </a:r>
            <a:r>
              <a:rPr lang="en-US" sz="11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animatii</a:t>
            </a:r>
            <a:r>
              <a:rPr lang="en-US" sz="11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stiri</a:t>
            </a:r>
            <a:r>
              <a:rPr lang="en-US" sz="11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sau</a:t>
            </a:r>
            <a:r>
              <a:rPr lang="en-US" sz="11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orice</a:t>
            </a:r>
            <a:r>
              <a:rPr lang="en-US" sz="11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alta</a:t>
            </a:r>
            <a:r>
              <a:rPr lang="en-US" sz="11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idee</a:t>
            </a:r>
            <a:r>
              <a:rPr lang="en-US" sz="11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ce</a:t>
            </a:r>
            <a:r>
              <a:rPr lang="en-US" sz="11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poate</a:t>
            </a:r>
            <a:r>
              <a:rPr lang="en-US" sz="11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imbunatati</a:t>
            </a:r>
            <a:r>
              <a:rPr lang="en-US" sz="11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experienta</a:t>
            </a:r>
            <a:r>
              <a:rPr lang="en-US" sz="11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consumatorului</a:t>
            </a:r>
            <a:r>
              <a:rPr lang="en-US" sz="11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</a:t>
            </a:r>
            <a:endParaRPr lang="en-US" sz="1100" dirty="0">
              <a:solidFill>
                <a:schemeClr val="bg1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730277" y="580004"/>
            <a:ext cx="20403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SPOTIFY</a:t>
            </a:r>
            <a:endParaRPr lang="en-US" sz="2800" b="1" dirty="0">
              <a:solidFill>
                <a:schemeClr val="bg1"/>
              </a:solidFill>
              <a:latin typeface="Gill Sans Ultra Bold" charset="0"/>
              <a:ea typeface="Gill Sans Ultra Bold" charset="0"/>
              <a:cs typeface="Gill Sans Ultra Bold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130869" y="1471415"/>
            <a:ext cx="1435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>
                <a:solidFill>
                  <a:srgbClr val="FF9300"/>
                </a:solidFill>
              </a:rPr>
              <a:t>43 </a:t>
            </a:r>
            <a:r>
              <a:rPr lang="en-US" b="1" i="1" dirty="0">
                <a:solidFill>
                  <a:srgbClr val="FF9300"/>
                </a:solidFill>
              </a:rPr>
              <a:t>miliarde </a:t>
            </a:r>
            <a:r>
              <a:rPr lang="en-US" b="1" i="1" dirty="0" smtClean="0">
                <a:solidFill>
                  <a:srgbClr val="FF9300"/>
                </a:solidFill>
              </a:rPr>
              <a:t>$</a:t>
            </a:r>
            <a:endParaRPr lang="en-US" b="1" i="1" dirty="0">
              <a:solidFill>
                <a:srgbClr val="FF9300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107" y="1334362"/>
            <a:ext cx="522949" cy="52294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688" y="1443144"/>
            <a:ext cx="522949" cy="52294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789" y="3892204"/>
            <a:ext cx="522949" cy="52294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47" y="3892204"/>
            <a:ext cx="1317007" cy="251877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040053" y="4541000"/>
            <a:ext cx="6248571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De la ce </a:t>
            </a:r>
            <a:r>
              <a:rPr lang="en-US" sz="1600" b="1" dirty="0" err="1">
                <a:solidFill>
                  <a:schemeClr val="bg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idee</a:t>
            </a:r>
            <a:r>
              <a:rPr lang="en-US" sz="1600" b="1" dirty="0">
                <a:solidFill>
                  <a:schemeClr val="bg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 au </a:t>
            </a:r>
            <a:r>
              <a:rPr lang="en-US" sz="1600" b="1" dirty="0" err="1">
                <a:solidFill>
                  <a:schemeClr val="bg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plecat</a:t>
            </a:r>
            <a:r>
              <a:rPr lang="en-US" sz="1600" b="1" dirty="0" smtClean="0">
                <a:solidFill>
                  <a:schemeClr val="bg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?</a:t>
            </a:r>
          </a:p>
          <a:p>
            <a:endParaRPr lang="en-US" sz="1600" b="1" dirty="0" smtClean="0">
              <a:solidFill>
                <a:schemeClr val="bg1"/>
              </a:solidFill>
              <a:latin typeface="Gill Sans Ultra Bold" charset="0"/>
              <a:ea typeface="Gill Sans Ultra Bold" charset="0"/>
              <a:cs typeface="Gill Sans Ultra Bold" charset="0"/>
            </a:endParaRPr>
          </a:p>
          <a:p>
            <a:r>
              <a:rPr lang="en-US" sz="11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2008 - Kalanick </a:t>
            </a:r>
            <a:r>
              <a:rPr lang="en-US" sz="11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participa</a:t>
            </a:r>
            <a:r>
              <a:rPr lang="en-US" sz="11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la o </a:t>
            </a:r>
            <a:r>
              <a:rPr lang="en-US" sz="11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conferinta</a:t>
            </a:r>
            <a:r>
              <a:rPr lang="en-US" sz="11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si </a:t>
            </a:r>
            <a:r>
              <a:rPr lang="en-US" sz="11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afla</a:t>
            </a:r>
            <a:r>
              <a:rPr lang="en-US" sz="11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ca ar </a:t>
            </a:r>
            <a:r>
              <a:rPr lang="en-US" sz="11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putea</a:t>
            </a:r>
            <a:r>
              <a:rPr lang="en-US" sz="11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1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realiza</a:t>
            </a:r>
            <a:r>
              <a:rPr lang="en-US" sz="11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un </a:t>
            </a:r>
            <a:r>
              <a:rPr lang="en-US" sz="11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serviciu</a:t>
            </a:r>
            <a:r>
              <a:rPr lang="en-US" sz="11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low-cost de black-cab care sa </a:t>
            </a:r>
            <a:r>
              <a:rPr lang="en-US" sz="11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poata</a:t>
            </a:r>
            <a:r>
              <a:rPr lang="en-US" sz="11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fi </a:t>
            </a:r>
            <a:r>
              <a:rPr lang="en-US" sz="11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accesat</a:t>
            </a:r>
            <a:r>
              <a:rPr lang="en-US" sz="11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pe un </a:t>
            </a:r>
            <a:r>
              <a:rPr lang="en-US" sz="11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smarthphone</a:t>
            </a:r>
            <a:r>
              <a:rPr lang="en-US" sz="1100" b="1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</a:t>
            </a:r>
          </a:p>
          <a:p>
            <a:endParaRPr lang="en-US" sz="1100" b="1" dirty="0">
              <a:solidFill>
                <a:schemeClr val="bg1"/>
              </a:solidFill>
              <a:latin typeface="Comic Sans MS" charset="0"/>
              <a:ea typeface="Comic Sans MS" charset="0"/>
              <a:cs typeface="Comic Sans MS" charset="0"/>
            </a:endParaRPr>
          </a:p>
          <a:p>
            <a:r>
              <a:rPr lang="en-US" sz="1100" b="1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→ Pun </a:t>
            </a:r>
            <a:r>
              <a:rPr lang="en-US" sz="11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bazele</a:t>
            </a:r>
            <a:r>
              <a:rPr lang="en-US" sz="11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1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aplicatiei</a:t>
            </a:r>
            <a:r>
              <a:rPr lang="en-US" sz="11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un an mai </a:t>
            </a:r>
            <a:r>
              <a:rPr lang="en-US" sz="11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tarziu</a:t>
            </a:r>
            <a:r>
              <a:rPr lang="en-US" sz="11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in San Francisco, </a:t>
            </a:r>
            <a:r>
              <a:rPr lang="en-US" sz="11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insa</a:t>
            </a:r>
            <a:r>
              <a:rPr lang="en-US" sz="11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pentru un </a:t>
            </a:r>
            <a:r>
              <a:rPr lang="en-US" sz="11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cerc</a:t>
            </a:r>
            <a:r>
              <a:rPr lang="en-US" sz="11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1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restrans</a:t>
            </a:r>
            <a:r>
              <a:rPr lang="en-US" sz="11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sz="11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prieteni</a:t>
            </a:r>
            <a:r>
              <a:rPr lang="en-US" sz="11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1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avand</a:t>
            </a:r>
            <a:r>
              <a:rPr lang="en-US" sz="11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1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doar</a:t>
            </a:r>
            <a:r>
              <a:rPr lang="en-US" sz="11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10 masini. </a:t>
            </a:r>
            <a:r>
              <a:rPr lang="en-US" sz="11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Sapte</a:t>
            </a:r>
            <a:r>
              <a:rPr lang="en-US" sz="11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1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ani</a:t>
            </a:r>
            <a:r>
              <a:rPr lang="en-US" sz="11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mai </a:t>
            </a:r>
            <a:r>
              <a:rPr lang="en-US" sz="11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tarziu,s</a:t>
            </a:r>
            <a:r>
              <a:rPr lang="en-US" sz="11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-au </a:t>
            </a:r>
            <a:r>
              <a:rPr lang="en-US" sz="11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extins</a:t>
            </a:r>
            <a:r>
              <a:rPr lang="en-US" sz="11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1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</a:t>
            </a:r>
            <a:r>
              <a:rPr lang="en-US" sz="11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58 de </a:t>
            </a:r>
            <a:r>
              <a:rPr lang="en-US" sz="11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țări</a:t>
            </a:r>
            <a:r>
              <a:rPr lang="en-US" sz="11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1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peste</a:t>
            </a:r>
            <a:r>
              <a:rPr lang="en-US" sz="11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300 de </a:t>
            </a:r>
            <a:r>
              <a:rPr lang="en-US" sz="11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orașe</a:t>
            </a:r>
            <a:r>
              <a:rPr lang="en-US" sz="11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 </a:t>
            </a:r>
            <a:endParaRPr lang="en-US" sz="1100" b="1" dirty="0" smtClean="0">
              <a:solidFill>
                <a:schemeClr val="bg1"/>
              </a:solidFill>
              <a:latin typeface="Comic Sans MS" charset="0"/>
              <a:ea typeface="Comic Sans MS" charset="0"/>
              <a:cs typeface="Comic Sans MS" charset="0"/>
            </a:endParaRPr>
          </a:p>
          <a:p>
            <a:endParaRPr lang="en-US" sz="1100" b="1" dirty="0" smtClean="0">
              <a:solidFill>
                <a:schemeClr val="bg1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46" y="966315"/>
            <a:ext cx="2759213" cy="178199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743095" y="6207846"/>
            <a:ext cx="796486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Astfel, au </a:t>
            </a:r>
            <a:r>
              <a:rPr lang="en-US" sz="11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inițiat</a:t>
            </a:r>
            <a:r>
              <a:rPr lang="en-US" sz="11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o </a:t>
            </a:r>
            <a:r>
              <a:rPr lang="en-US" sz="11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idee</a:t>
            </a:r>
            <a:r>
              <a:rPr lang="en-US" sz="11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care se </a:t>
            </a:r>
            <a:r>
              <a:rPr lang="en-US" sz="11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aplică</a:t>
            </a:r>
            <a:r>
              <a:rPr lang="en-US" sz="11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1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atât</a:t>
            </a:r>
            <a:r>
              <a:rPr lang="en-US" sz="11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1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</a:t>
            </a:r>
            <a:r>
              <a:rPr lang="en-US" sz="11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Paris, San Francisco </a:t>
            </a:r>
            <a:r>
              <a:rPr lang="en-US" sz="11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și</a:t>
            </a:r>
            <a:r>
              <a:rPr lang="en-US" sz="11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1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București</a:t>
            </a:r>
            <a:r>
              <a:rPr lang="en-US" sz="11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sau </a:t>
            </a:r>
            <a:r>
              <a:rPr lang="en-US" sz="11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</a:t>
            </a:r>
            <a:r>
              <a:rPr lang="en-US" sz="11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1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orice</a:t>
            </a:r>
            <a:r>
              <a:rPr lang="en-US" sz="11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alt </a:t>
            </a:r>
            <a:r>
              <a:rPr lang="en-US" sz="11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loc</a:t>
            </a:r>
            <a:r>
              <a:rPr lang="en-US" sz="11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1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</a:t>
            </a:r>
            <a:r>
              <a:rPr lang="en-US" sz="11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care e </a:t>
            </a:r>
            <a:r>
              <a:rPr lang="en-US" sz="11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nevoie</a:t>
            </a:r>
            <a:r>
              <a:rPr lang="en-US" sz="11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1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să</a:t>
            </a:r>
            <a:r>
              <a:rPr lang="en-US" sz="11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1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ajungi</a:t>
            </a:r>
            <a:r>
              <a:rPr lang="en-US" sz="11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1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ușor</a:t>
            </a:r>
            <a:r>
              <a:rPr lang="en-US" sz="11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la </a:t>
            </a:r>
            <a:r>
              <a:rPr lang="en-US" sz="11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punctul</a:t>
            </a:r>
            <a:r>
              <a:rPr lang="en-US" sz="11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A la </a:t>
            </a:r>
            <a:r>
              <a:rPr lang="en-US" sz="11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punctul</a:t>
            </a:r>
            <a:r>
              <a:rPr lang="en-US" sz="11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B </a:t>
            </a:r>
            <a:r>
              <a:rPr lang="en-US" sz="11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și</a:t>
            </a:r>
            <a:r>
              <a:rPr lang="en-US" sz="11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1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</a:t>
            </a:r>
            <a:r>
              <a:rPr lang="en-US" sz="11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care </a:t>
            </a:r>
            <a:r>
              <a:rPr lang="en-US" sz="11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traficul</a:t>
            </a:r>
            <a:r>
              <a:rPr lang="en-US" sz="11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1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și</a:t>
            </a:r>
            <a:r>
              <a:rPr lang="en-US" sz="11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1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aglomerația</a:t>
            </a:r>
            <a:r>
              <a:rPr lang="en-US" sz="11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1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sunt</a:t>
            </a:r>
            <a:r>
              <a:rPr lang="en-US" sz="11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la </a:t>
            </a:r>
            <a:r>
              <a:rPr lang="en-US" sz="11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ordinea</a:t>
            </a:r>
            <a:r>
              <a:rPr lang="en-US" sz="11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100" b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zilei</a:t>
            </a:r>
            <a:r>
              <a:rPr lang="en-US" sz="11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 </a:t>
            </a:r>
          </a:p>
          <a:p>
            <a:endParaRPr lang="en-US" sz="1100" dirty="0"/>
          </a:p>
        </p:txBody>
      </p:sp>
      <p:sp>
        <p:nvSpPr>
          <p:cNvPr id="2" name="Rectangle 1"/>
          <p:cNvSpPr/>
          <p:nvPr/>
        </p:nvSpPr>
        <p:spPr>
          <a:xfrm>
            <a:off x="8058973" y="3880025"/>
            <a:ext cx="28693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Startup-</a:t>
            </a:r>
            <a:r>
              <a:rPr lang="en-US" sz="12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urile</a:t>
            </a:r>
            <a:r>
              <a:rPr lang="en-US" sz="12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sunt</a:t>
            </a:r>
            <a:r>
              <a:rPr lang="en-US" sz="12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un sport </a:t>
            </a:r>
            <a:r>
              <a:rPr lang="en-US" sz="12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greu</a:t>
            </a:r>
            <a:r>
              <a:rPr lang="en-US" sz="12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: "</a:t>
            </a:r>
            <a:r>
              <a:rPr lang="en-US" sz="12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Dacă</a:t>
            </a:r>
            <a:r>
              <a:rPr lang="en-US" sz="12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te</a:t>
            </a:r>
            <a:r>
              <a:rPr lang="en-US" sz="12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ocupi</a:t>
            </a:r>
            <a:r>
              <a:rPr lang="en-US" sz="12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doar</a:t>
            </a:r>
            <a:r>
              <a:rPr lang="en-US" sz="12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câteva</a:t>
            </a:r>
            <a:r>
              <a:rPr lang="en-US" sz="12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ore pe </a:t>
            </a:r>
            <a:r>
              <a:rPr lang="en-US" sz="12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zi</a:t>
            </a:r>
            <a:r>
              <a:rPr lang="en-US" sz="12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</a:t>
            </a:r>
            <a:r>
              <a:rPr lang="en-US" sz="12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șansele</a:t>
            </a:r>
            <a:r>
              <a:rPr lang="en-US" sz="12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US" sz="12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succes</a:t>
            </a:r>
            <a:r>
              <a:rPr lang="en-US" sz="12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scad</a:t>
            </a:r>
            <a:r>
              <a:rPr lang="en-US" sz="12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"</a:t>
            </a:r>
            <a:endParaRPr lang="en-US" sz="1200" b="1" i="0" dirty="0">
              <a:solidFill>
                <a:schemeClr val="bg1"/>
              </a:solidFill>
              <a:effectLst/>
              <a:latin typeface="Segoe Print" charset="0"/>
              <a:ea typeface="Segoe Print" charset="0"/>
              <a:cs typeface="Segoe Prin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216" y="406860"/>
            <a:ext cx="841053" cy="149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46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528" y="-81786"/>
            <a:ext cx="8091013" cy="23413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62488" y="2734313"/>
            <a:ext cx="98257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Un startup </a:t>
            </a:r>
            <a:r>
              <a:rPr lang="en-US" sz="16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este o "</a:t>
            </a:r>
            <a:r>
              <a:rPr lang="en-US" sz="16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organizatie</a:t>
            </a:r>
            <a:r>
              <a:rPr lang="en-US" sz="16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temporara</a:t>
            </a:r>
            <a:r>
              <a:rPr lang="en-US" sz="16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conceputa</a:t>
            </a:r>
            <a:r>
              <a:rPr lang="en-US" sz="16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pentru a </a:t>
            </a:r>
            <a:r>
              <a:rPr lang="en-US" sz="16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cauta</a:t>
            </a:r>
            <a:r>
              <a:rPr lang="en-US" sz="16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un model de business </a:t>
            </a:r>
            <a:r>
              <a:rPr lang="en-US" sz="16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repetabil</a:t>
            </a:r>
            <a:r>
              <a:rPr lang="en-US" sz="16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si </a:t>
            </a:r>
            <a:r>
              <a:rPr lang="en-US" sz="16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scalabil</a:t>
            </a:r>
            <a:r>
              <a:rPr lang="en-US" sz="16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". Un startup </a:t>
            </a:r>
            <a:r>
              <a:rPr lang="en-US" sz="16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cauta</a:t>
            </a:r>
            <a:r>
              <a:rPr lang="en-US" sz="16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raspunsuri</a:t>
            </a:r>
            <a:r>
              <a:rPr lang="en-US" sz="16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pentru </a:t>
            </a:r>
            <a:r>
              <a:rPr lang="en-US" sz="16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produsul</a:t>
            </a:r>
            <a:r>
              <a:rPr lang="en-US" sz="16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pe care </a:t>
            </a:r>
            <a:r>
              <a:rPr lang="en-US" sz="16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urmeaza</a:t>
            </a:r>
            <a:r>
              <a:rPr lang="en-US" sz="16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sa-l </a:t>
            </a:r>
            <a:r>
              <a:rPr lang="en-US" sz="16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vanda</a:t>
            </a:r>
            <a:r>
              <a:rPr lang="en-US" sz="16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clientul</a:t>
            </a:r>
            <a:r>
              <a:rPr lang="en-US" sz="16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pe care </a:t>
            </a:r>
            <a:r>
              <a:rPr lang="en-US" sz="16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il</a:t>
            </a:r>
            <a:r>
              <a:rPr lang="en-US" sz="16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va</a:t>
            </a:r>
            <a:r>
              <a:rPr lang="en-US" sz="16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servi</a:t>
            </a:r>
            <a:r>
              <a:rPr lang="en-US" sz="16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si </a:t>
            </a:r>
            <a:r>
              <a:rPr lang="en-US" sz="16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modul</a:t>
            </a:r>
            <a:r>
              <a:rPr lang="en-US" sz="16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in care </a:t>
            </a:r>
            <a:r>
              <a:rPr lang="en-US" sz="16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va</a:t>
            </a:r>
            <a:r>
              <a:rPr lang="en-US" sz="16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face </a:t>
            </a:r>
            <a:r>
              <a:rPr lang="en-US" sz="16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bani</a:t>
            </a:r>
            <a:r>
              <a:rPr lang="en-US" sz="16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prin </a:t>
            </a:r>
            <a:r>
              <a:rPr lang="en-US" sz="16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furnizarea</a:t>
            </a:r>
            <a:r>
              <a:rPr lang="en-US" sz="16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produselor</a:t>
            </a:r>
            <a:r>
              <a:rPr lang="en-US" sz="16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valoare</a:t>
            </a:r>
            <a:r>
              <a:rPr lang="en-US" sz="16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aduse</a:t>
            </a:r>
            <a:r>
              <a:rPr lang="en-US" sz="16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clientilor</a:t>
            </a:r>
            <a:r>
              <a:rPr lang="en-US" sz="16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sai</a:t>
            </a:r>
            <a:r>
              <a:rPr lang="en-US" sz="16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 </a:t>
            </a:r>
            <a:r>
              <a:rPr lang="en-US" sz="16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Un </a:t>
            </a:r>
            <a:r>
              <a:rPr lang="en-US" sz="16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startup </a:t>
            </a:r>
            <a:r>
              <a:rPr lang="en-US" sz="16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trebuie</a:t>
            </a:r>
            <a:r>
              <a:rPr lang="en-US" sz="16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sa fie </a:t>
            </a:r>
            <a:r>
              <a:rPr lang="en-US" sz="16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scurt</a:t>
            </a:r>
            <a:r>
              <a:rPr lang="en-US" sz="16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si sa </a:t>
            </a:r>
            <a:r>
              <a:rPr lang="en-US" sz="16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aiba</a:t>
            </a:r>
            <a:r>
              <a:rPr lang="en-US" sz="16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o "</a:t>
            </a:r>
            <a:r>
              <a:rPr lang="en-US" sz="16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pornire</a:t>
            </a:r>
            <a:r>
              <a:rPr lang="en-US" sz="16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scalabila</a:t>
            </a:r>
            <a:r>
              <a:rPr lang="en-US" sz="16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" prin care sa </a:t>
            </a:r>
            <a:r>
              <a:rPr lang="en-US" sz="16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dovedeasca</a:t>
            </a:r>
            <a:r>
              <a:rPr lang="en-US" sz="16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modelul</a:t>
            </a:r>
            <a:r>
              <a:rPr lang="en-US" sz="16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business, </a:t>
            </a:r>
            <a:r>
              <a:rPr lang="en-US" sz="16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dar</a:t>
            </a:r>
            <a:r>
              <a:rPr lang="en-US" sz="16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care sa </a:t>
            </a:r>
            <a:r>
              <a:rPr lang="en-US" sz="16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aiba</a:t>
            </a:r>
            <a:r>
              <a:rPr lang="en-US" sz="16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un impact </a:t>
            </a:r>
            <a:r>
              <a:rPr lang="en-US" sz="16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semnificativ</a:t>
            </a:r>
            <a:r>
              <a:rPr lang="en-US" sz="16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asupra</a:t>
            </a:r>
            <a:r>
              <a:rPr lang="en-US" sz="16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pietei</a:t>
            </a:r>
            <a:r>
              <a:rPr lang="en-US" sz="16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 </a:t>
            </a:r>
            <a:endParaRPr lang="en-US" sz="1600" dirty="0" smtClean="0">
              <a:solidFill>
                <a:schemeClr val="bg1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52800" y="429162"/>
            <a:ext cx="7552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4923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Ce este un </a:t>
            </a:r>
            <a:r>
              <a:rPr lang="en-US" sz="4000" b="1" dirty="0" smtClean="0">
                <a:solidFill>
                  <a:srgbClr val="F4923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STARTUP</a:t>
            </a:r>
            <a:r>
              <a:rPr lang="en-US" sz="3600" b="1" dirty="0" smtClean="0">
                <a:solidFill>
                  <a:srgbClr val="F4923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?</a:t>
            </a:r>
            <a:endParaRPr lang="en-US" sz="3600" b="1" dirty="0">
              <a:solidFill>
                <a:srgbClr val="F4923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3883" y="3950415"/>
            <a:ext cx="4868174" cy="235295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660404" y="5052166"/>
            <a:ext cx="83621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Intentia</a:t>
            </a:r>
            <a:r>
              <a:rPr lang="en-US" sz="14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fondatorului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unui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startup este sa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perturbe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piata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cu un model de business </a:t>
            </a:r>
            <a:r>
              <a:rPr lang="en-US" sz="14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scalabil</a:t>
            </a:r>
            <a:r>
              <a:rPr lang="en-US" sz="14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 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Un fondator de startup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scalabil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nu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isi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doreste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sa fie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doar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propriul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sef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el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vrea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sa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conduca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piata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 Inca din prima </a:t>
            </a:r>
            <a:r>
              <a:rPr lang="en-US" sz="14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zi</a:t>
            </a:r>
            <a:r>
              <a:rPr lang="en-US" sz="14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intentia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este sa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creasca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startup-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ul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intr-o companie mare.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Acesta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crede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ca a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venit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cu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urmatoarea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"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idee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mare", care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va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zgudui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industria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va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lua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clientii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companiilor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mari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deja existente, sau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chiar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va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crea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o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noua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piata</a:t>
            </a:r>
            <a: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 </a:t>
            </a:r>
            <a:br>
              <a:rPr lang="en-US" sz="14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</a:br>
            <a:endParaRPr lang="en-US" sz="1400" dirty="0">
              <a:solidFill>
                <a:schemeClr val="bg1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676041" y="4411933"/>
            <a:ext cx="95159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Scalabil</a:t>
            </a:r>
            <a:r>
              <a:rPr lang="en-US" sz="1600" b="1" i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? </a:t>
            </a:r>
            <a:r>
              <a:rPr lang="en-US" sz="16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Un startup “</a:t>
            </a:r>
            <a:r>
              <a:rPr lang="en-US" sz="1600" b="1" i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scalabil</a:t>
            </a:r>
            <a:r>
              <a:rPr lang="en-US" sz="16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” are </a:t>
            </a:r>
            <a:r>
              <a:rPr lang="en-US" sz="1600" b="1" i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intentia</a:t>
            </a:r>
            <a:r>
              <a:rPr lang="en-US" sz="16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 sa </a:t>
            </a:r>
            <a:r>
              <a:rPr lang="en-US" sz="1600" b="1" i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devina</a:t>
            </a:r>
            <a:r>
              <a:rPr lang="en-US" sz="16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 o companie </a:t>
            </a:r>
            <a:r>
              <a:rPr lang="en-US" sz="24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mare</a:t>
            </a:r>
            <a:r>
              <a:rPr lang="en-US" sz="16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.  </a:t>
            </a:r>
            <a:r>
              <a:rPr lang="en-US" sz="1600" b="1" i="1" dirty="0">
                <a:solidFill>
                  <a:srgbClr val="FFFF00"/>
                </a:solidFill>
                <a:latin typeface="Segoe Print" charset="0"/>
                <a:ea typeface="Segoe Print" charset="0"/>
                <a:cs typeface="Segoe Print" charset="0"/>
              </a:rPr>
              <a:t>  </a:t>
            </a:r>
            <a:endParaRPr lang="en-US" sz="1600" i="1" dirty="0">
              <a:solidFill>
                <a:srgbClr val="FFFF00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210263" y="1702143"/>
            <a:ext cx="1628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VIZIUNE</a:t>
            </a:r>
            <a:endParaRPr lang="en-US" dirty="0">
              <a:solidFill>
                <a:schemeClr val="bg1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07008" y="1908262"/>
            <a:ext cx="1603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FINANTARE</a:t>
            </a:r>
            <a:endParaRPr lang="en-US" dirty="0"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77059" y="1368247"/>
            <a:ext cx="2026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CREDIBILITATE</a:t>
            </a:r>
            <a:endParaRPr lang="en-US" dirty="0">
              <a:latin typeface="Segoe Print" charset="0"/>
              <a:ea typeface="Segoe Print" charset="0"/>
              <a:cs typeface="Segoe Prin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263" y="1967146"/>
            <a:ext cx="1545771" cy="77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7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38671" y="376048"/>
            <a:ext cx="11607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4923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LA INCEPUT DE DRUM ANTREPRENORIAL</a:t>
            </a:r>
            <a:endParaRPr lang="en-US" sz="2800" b="1" dirty="0">
              <a:solidFill>
                <a:srgbClr val="F4923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24468" y="2433894"/>
            <a:ext cx="4431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STHupo" charset="0"/>
                <a:ea typeface="STHupo" charset="0"/>
                <a:cs typeface="STHupo" charset="0"/>
              </a:rPr>
              <a:t>PRODUS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0440"/>
            <a:ext cx="1372433" cy="137243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64453" y="4239029"/>
            <a:ext cx="1609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STHupo" charset="0"/>
                <a:ea typeface="STHupo" charset="0"/>
                <a:cs typeface="STHupo" charset="0"/>
              </a:rPr>
              <a:t>EXECUTIE</a:t>
            </a:r>
            <a:endParaRPr lang="en-US" sz="2400" b="1" dirty="0">
              <a:solidFill>
                <a:schemeClr val="bg1"/>
              </a:solidFill>
              <a:latin typeface="STHupo" charset="0"/>
              <a:ea typeface="STHupo" charset="0"/>
              <a:cs typeface="STHupo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17395" y="2906961"/>
            <a:ext cx="32029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</a:t>
            </a:r>
            <a:r>
              <a:rPr lang="en-US" sz="1200" i="1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ste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indicat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să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încerci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să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fii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cu un pas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înaintea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celorlalți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pentru a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mulțumi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nevoile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cumpărătorilor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Fiecare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produs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trebuie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gândit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să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fie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unic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pe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piață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chiar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și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micile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detalii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fac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diferența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4453" y="4790229"/>
            <a:ext cx="28863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</a:t>
            </a:r>
            <a:r>
              <a:rPr lang="en-US" sz="1200" i="1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alte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cuvinte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modul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care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ideea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ta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prinde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contur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 Pentru o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execuție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impecabilă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este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nevoie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și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o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echipă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bine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sudată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 Astfel,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împărtășind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aceeași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viziune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fiecare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membru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al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echipei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vine cu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sugestii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inedite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transformând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astfel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ideea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într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-un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produs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succes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11180" y="2530869"/>
            <a:ext cx="1967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STHupo" charset="0"/>
                <a:ea typeface="STHupo" charset="0"/>
                <a:cs typeface="STHupo" charset="0"/>
              </a:rPr>
              <a:t>FINANTARE</a:t>
            </a:r>
            <a:endParaRPr lang="en-US" sz="2400" b="1" dirty="0">
              <a:solidFill>
                <a:schemeClr val="bg1"/>
              </a:solidFill>
              <a:latin typeface="STHupo" charset="0"/>
              <a:ea typeface="STHupo" charset="0"/>
              <a:cs typeface="STHupo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967342" y="3186740"/>
            <a:ext cx="28908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Pentru a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atrage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atenția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investitorilor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antreprenorul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trebuie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să-și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contureze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un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discurs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interesant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și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atractiv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prezentându-și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ideea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alături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modalitatea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implementare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583050" y="4543014"/>
            <a:ext cx="3435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Modelul de</a:t>
            </a:r>
            <a:r>
              <a:rPr lang="en-US" b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  <a:latin typeface="STHupo" charset="0"/>
                <a:ea typeface="STHupo" charset="0"/>
                <a:cs typeface="STHupo" charset="0"/>
              </a:rPr>
              <a:t>BUSINESS</a:t>
            </a:r>
            <a:endParaRPr lang="en-US" sz="2400" b="1" dirty="0">
              <a:solidFill>
                <a:schemeClr val="bg1"/>
              </a:solidFill>
              <a:latin typeface="STHupo" charset="0"/>
              <a:ea typeface="STHupo" charset="0"/>
              <a:cs typeface="STHupo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87128" y="5269119"/>
            <a:ext cx="29245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</a:t>
            </a:r>
            <a:r>
              <a:rPr lang="en-US" sz="1200" i="1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n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multe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domenii,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succesul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companiei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ține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și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viziunea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antreprenorului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 Ideal este ca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acesta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să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fie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înconjurat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profesioniști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pentru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fiecare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latură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a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planului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implementare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pe </a:t>
            </a:r>
            <a:r>
              <a:rPr lang="en-US" sz="12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piață</a:t>
            </a:r>
            <a:r>
              <a:rPr lang="en-US" sz="12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175" y="2693669"/>
            <a:ext cx="1300957" cy="69128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614805" y="4633487"/>
            <a:ext cx="1331313" cy="70741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787427" y="962317"/>
            <a:ext cx="8091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“</a:t>
            </a:r>
            <a:r>
              <a:rPr lang="en-US" sz="1600" b="1" i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Cel</a:t>
            </a:r>
            <a:r>
              <a:rPr lang="en-US" sz="1600" b="1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mai important </a:t>
            </a:r>
            <a:r>
              <a:rPr lang="en-US" sz="1600" b="1" i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în</a:t>
            </a:r>
            <a:r>
              <a:rPr lang="en-US" sz="1600" b="1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business este </a:t>
            </a:r>
            <a:r>
              <a:rPr lang="en-US" sz="1600" b="1" i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să-ți</a:t>
            </a:r>
            <a:r>
              <a:rPr lang="en-US" sz="1600" b="1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păstrezi</a:t>
            </a:r>
            <a:r>
              <a:rPr lang="en-US" sz="1600" b="1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promisiunile</a:t>
            </a:r>
            <a:r>
              <a:rPr lang="en-US" sz="1600" b="1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: </a:t>
            </a:r>
            <a:r>
              <a:rPr lang="en-US" sz="1600" b="1" i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..</a:t>
            </a:r>
            <a:r>
              <a:rPr lang="en-US" sz="2800" b="1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    </a:t>
            </a:r>
            <a:endParaRPr lang="en-US" sz="2800" dirty="0">
              <a:solidFill>
                <a:schemeClr val="bg1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881" y="4713986"/>
            <a:ext cx="1325992" cy="111026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946" y="4713986"/>
            <a:ext cx="2662907" cy="111670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96" y="637658"/>
            <a:ext cx="1423894" cy="142389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41" y="2834004"/>
            <a:ext cx="1437256" cy="110189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869547" y="1548233"/>
            <a:ext cx="7927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să</a:t>
            </a:r>
            <a:r>
              <a:rPr lang="en-US" sz="2400" b="1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spui</a:t>
            </a:r>
            <a:r>
              <a:rPr lang="en-US" sz="2400" b="1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ce</a:t>
            </a:r>
            <a:r>
              <a:rPr lang="en-US" sz="2400" b="1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vrei</a:t>
            </a:r>
            <a:r>
              <a:rPr lang="en-US" sz="2400" b="1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să</a:t>
            </a:r>
            <a:r>
              <a:rPr lang="en-US" sz="2400" b="1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faci</a:t>
            </a:r>
            <a:r>
              <a:rPr lang="en-US" sz="2400" b="1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</a:t>
            </a:r>
            <a:r>
              <a:rPr lang="en-US" sz="2400" b="1" i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iar</a:t>
            </a:r>
            <a:r>
              <a:rPr lang="en-US" sz="2400" b="1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apoi</a:t>
            </a:r>
            <a:r>
              <a:rPr lang="en-US" sz="2400" b="1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să</a:t>
            </a:r>
            <a:r>
              <a:rPr lang="en-US" sz="2400" b="1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faci</a:t>
            </a:r>
            <a:r>
              <a:rPr lang="en-US" sz="2400" b="1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ce</a:t>
            </a:r>
            <a:r>
              <a:rPr lang="en-US" sz="2400" b="1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ai</a:t>
            </a:r>
            <a:r>
              <a:rPr lang="en-US" sz="2400" b="1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spus</a:t>
            </a:r>
            <a:r>
              <a:rPr lang="en-US" sz="2400" b="1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.”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431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73103" y="1351993"/>
            <a:ext cx="1297150" cy="46166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STHupo" charset="0"/>
                <a:ea typeface="STHupo" charset="0"/>
                <a:cs typeface="STHupo" charset="0"/>
              </a:rPr>
              <a:t>RISCURI</a:t>
            </a:r>
            <a:endParaRPr lang="en-US" sz="2400" dirty="0">
              <a:latin typeface="Tw Cen MT Condensed Extra Bold" charset="0"/>
              <a:ea typeface="Tw Cen MT Condensed Extra Bold" charset="0"/>
              <a:cs typeface="Tw Cen MT Condensed Extra Bold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9593" y="1813658"/>
            <a:ext cx="32584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Asuma-ti</a:t>
            </a:r>
            <a:r>
              <a:rPr lang="en-US" sz="12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riscuri</a:t>
            </a:r>
            <a:r>
              <a:rPr lang="en-US" sz="12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in </a:t>
            </a:r>
            <a:r>
              <a:rPr lang="en-US" sz="12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numele</a:t>
            </a:r>
            <a:r>
              <a:rPr lang="en-US" sz="12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afacerii</a:t>
            </a:r>
            <a:r>
              <a:rPr lang="en-US" sz="12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tale. 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De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multe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ori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este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nevoie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să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contribui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și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financiar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pentru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susținerea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afacerii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sau pentru a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câștiga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încrederea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unui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investitor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Toate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acestea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sunt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dovezi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încredere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produsul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său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și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arăți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că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implici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practic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realizarea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lui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</a:t>
            </a:r>
          </a:p>
          <a:p>
            <a:endParaRPr lang="en-US" sz="1200" dirty="0">
              <a:solidFill>
                <a:schemeClr val="bg1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21658" y="4421494"/>
            <a:ext cx="35606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Pune-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ți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amprenta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pe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ideile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tale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comunicandu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-le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tuturor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 Cu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cât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le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comunici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mai rapid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și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îți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asumi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conceptul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despre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care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vorbești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cu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atât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mai bine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gestionezi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situațiile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care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apar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investitori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sau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oameni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ce cred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ideea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ta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și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pot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ajuta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realizarea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</a:t>
            </a:r>
          </a:p>
          <a:p>
            <a:endParaRPr lang="en-US" sz="1200" dirty="0">
              <a:solidFill>
                <a:schemeClr val="bg1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80642" y="4447969"/>
            <a:ext cx="32631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Este bine ca firma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să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aibă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parteneri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și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din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afara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țării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Dacă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vizezi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o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piață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internațională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ideal ar fi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să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găsești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profesioniști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din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orice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colț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al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lumii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care pot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aduce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un plus de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valoare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companiei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prin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viziunea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proprie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</a:t>
            </a:r>
          </a:p>
          <a:p>
            <a:endParaRPr lang="en-US" sz="1200" dirty="0">
              <a:solidFill>
                <a:schemeClr val="bg1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09237" y="1887301"/>
            <a:ext cx="38345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La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momentul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potrivit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este important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să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știi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să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faci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un pas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spate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și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să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urmărești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parcursul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business-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ului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din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umbră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ca fondator,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lăsând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un CEO cu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experiență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să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conducă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afacerea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Să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fii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înconjurat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mereu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oameni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valoroși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cărora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le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poți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asculta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părerile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să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reușești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să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îmbini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fiecare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sfat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și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idee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într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-un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singur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produs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ce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satisface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nevoile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pieței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actuale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reprezintă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fundamentul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unui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business de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succes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</a:t>
            </a:r>
          </a:p>
          <a:p>
            <a:endParaRPr lang="en-US" sz="1200" dirty="0">
              <a:solidFill>
                <a:schemeClr val="bg1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772155" y="1410207"/>
            <a:ext cx="12795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STHupo" charset="0"/>
                <a:ea typeface="STHupo" charset="0"/>
                <a:cs typeface="STHupo" charset="0"/>
              </a:rPr>
              <a:t>ANALIZA</a:t>
            </a:r>
            <a:endParaRPr lang="en-US" sz="2400" dirty="0">
              <a:solidFill>
                <a:srgbClr val="58BD7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982469" y="359648"/>
            <a:ext cx="9799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4923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LA INCEPUT DE DRUM ANTREPRENORIAL</a:t>
            </a:r>
            <a:endParaRPr lang="en-US" sz="2800" b="1" dirty="0">
              <a:solidFill>
                <a:srgbClr val="F4923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265" y="5377095"/>
            <a:ext cx="2961810" cy="1480905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834009" y="3826717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 </a:t>
            </a:r>
            <a:r>
              <a:rPr lang="en-US" sz="1600" b="1" i="1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Valoare</a:t>
            </a:r>
            <a:r>
              <a:rPr lang="en-US" sz="1600" b="1" i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600" b="1" i="1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unei</a:t>
            </a:r>
            <a:r>
              <a:rPr lang="en-US" sz="1600" b="1" i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600" b="1" i="1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idei</a:t>
            </a:r>
            <a:r>
              <a:rPr lang="en-US" sz="1600" b="1" i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600" b="1" i="1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sta</a:t>
            </a:r>
            <a:r>
              <a:rPr lang="en-US" sz="1600" b="1" i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in cat e de </a:t>
            </a:r>
            <a:r>
              <a:rPr lang="en-US" sz="1600" b="1" i="1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utilizabila</a:t>
            </a:r>
            <a:r>
              <a:rPr lang="en-US" sz="1600" b="1" i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..</a:t>
            </a:r>
            <a:r>
              <a:rPr lang="en-US" sz="1600" b="1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 </a:t>
            </a:r>
            <a:endParaRPr lang="en-US" sz="1600" dirty="0">
              <a:solidFill>
                <a:schemeClr val="bg1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06917" y="4421494"/>
            <a:ext cx="1331313" cy="70741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344" y="1215152"/>
            <a:ext cx="2677720" cy="23898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696" y="3622168"/>
            <a:ext cx="202917" cy="68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2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09980" y="319898"/>
            <a:ext cx="44719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F4923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ANTREPRENORULE,</a:t>
            </a:r>
            <a:endParaRPr lang="en-US" sz="2800" dirty="0">
              <a:solidFill>
                <a:srgbClr val="F4923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 rot="21299545">
            <a:off x="244983" y="2027999"/>
            <a:ext cx="6096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Fă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 un startup </a:t>
            </a:r>
            <a:r>
              <a:rPr 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alături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oamenii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potriviți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Segoe Print" charset="0"/>
              <a:ea typeface="Segoe Print" charset="0"/>
              <a:cs typeface="Segoe Print" charset="0"/>
            </a:endParaRP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 rot="21294985">
            <a:off x="310198" y="2632790"/>
            <a:ext cx="398666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după</a:t>
            </a:r>
            <a:r>
              <a:rPr lang="en-US" sz="14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ce</a:t>
            </a:r>
            <a:r>
              <a:rPr lang="en-US" sz="14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primește</a:t>
            </a:r>
            <a:r>
              <a:rPr lang="en-US" sz="14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bani</a:t>
            </a:r>
            <a:r>
              <a:rPr lang="en-US" sz="14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la un VC, un </a:t>
            </a:r>
            <a:r>
              <a:rPr lang="en-US" sz="14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fondator</a:t>
            </a:r>
            <a:r>
              <a:rPr lang="en-US" sz="14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mai</a:t>
            </a:r>
            <a:r>
              <a:rPr lang="en-US" sz="14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stă</a:t>
            </a:r>
            <a:r>
              <a:rPr lang="en-US" sz="14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i="1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 startup</a:t>
            </a:r>
            <a:r>
              <a:rPr lang="en-US" sz="14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 </a:t>
            </a:r>
            <a:r>
              <a:rPr lang="en-US" sz="14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între</a:t>
            </a:r>
            <a:r>
              <a:rPr lang="en-US" sz="14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7 </a:t>
            </a:r>
            <a:r>
              <a:rPr lang="en-US" sz="14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și</a:t>
            </a:r>
            <a:r>
              <a:rPr lang="en-US" sz="14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9 </a:t>
            </a:r>
            <a:r>
              <a:rPr lang="en-US" sz="14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ani</a:t>
            </a:r>
            <a:r>
              <a:rPr lang="en-US" sz="14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4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ar</a:t>
            </a:r>
            <a:r>
              <a:rPr lang="en-US" sz="14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fi bine </a:t>
            </a:r>
            <a:r>
              <a:rPr lang="en-US" sz="14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să</a:t>
            </a:r>
            <a:r>
              <a:rPr lang="en-US" sz="14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își</a:t>
            </a:r>
            <a:r>
              <a:rPr lang="en-US" sz="14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petreacă</a:t>
            </a:r>
            <a:r>
              <a:rPr lang="en-US" sz="14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acest</a:t>
            </a:r>
            <a:r>
              <a:rPr lang="en-US" sz="14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timp</a:t>
            </a:r>
            <a:r>
              <a:rPr lang="en-US" sz="14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</a:t>
            </a:r>
            <a:r>
              <a:rPr lang="en-US" sz="14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compania</a:t>
            </a:r>
            <a:r>
              <a:rPr lang="en-US" sz="14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unor</a:t>
            </a:r>
            <a:r>
              <a:rPr lang="en-US" sz="14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oameni</a:t>
            </a:r>
            <a:r>
              <a:rPr lang="en-US" sz="14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valoroși</a:t>
            </a:r>
            <a:r>
              <a:rPr lang="en-US" sz="14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4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alături</a:t>
            </a:r>
            <a:r>
              <a:rPr lang="en-US" sz="14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care </a:t>
            </a:r>
            <a:r>
              <a:rPr lang="en-US" sz="14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poate</a:t>
            </a:r>
            <a:r>
              <a:rPr lang="en-US" sz="14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dezvolta</a:t>
            </a:r>
            <a:r>
              <a:rPr lang="en-US" sz="14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produsele</a:t>
            </a:r>
            <a:r>
              <a:rPr lang="en-US" sz="14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sau</a:t>
            </a:r>
            <a:r>
              <a:rPr lang="en-US" sz="14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serviciile</a:t>
            </a:r>
            <a:r>
              <a:rPr lang="en-US" sz="14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4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companiei</a:t>
            </a:r>
            <a:r>
              <a:rPr lang="en-US" sz="14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sale.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44398" y="1839116"/>
            <a:ext cx="32451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Nu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mai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 face un alt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meetup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 app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sau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ceva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 la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fel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 de banal</a:t>
            </a:r>
            <a:endParaRPr lang="en-US" sz="12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68344" y="2387663"/>
            <a:ext cx="3789856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Succes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piata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: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Gaseste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ceva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inovator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sau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macar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sa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o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faci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mai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bine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decat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competitorii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tai.Societatea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din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zilele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noastre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nu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mai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aduce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nici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o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bariera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in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calea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antreprenorului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pentru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a face un startup.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Traind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intr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-o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societate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tech,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internetul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ne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permite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sa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conducem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un startup din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orice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colt al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lumii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Contabilitatea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este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inlocuita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de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cele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mai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multe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ori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aplicatii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care ne pot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ajuta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cu diverse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aspecte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ale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afacerii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Putem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folosi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servere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special create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pentru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acest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gen de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lucruri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(de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exemplu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Amazon Web Services),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așa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că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nu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mai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avem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nevoie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o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infratructură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specială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IT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pentru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business-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ul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nostru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iar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datele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pot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sta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cloud.</a:t>
            </a:r>
          </a:p>
          <a:p>
            <a:endParaRPr lang="en-US" sz="900" dirty="0">
              <a:solidFill>
                <a:schemeClr val="bg1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13" name="Rectangle 12"/>
          <p:cNvSpPr/>
          <p:nvPr/>
        </p:nvSpPr>
        <p:spPr>
          <a:xfrm rot="235912">
            <a:off x="8657045" y="2115197"/>
            <a:ext cx="35232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Intră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în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afaceri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 cu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mentalitatea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potrivită</a:t>
            </a:r>
            <a:endParaRPr lang="en-US" sz="1200" b="1" dirty="0">
              <a:solidFill>
                <a:schemeClr val="tx1">
                  <a:lumMod val="95000"/>
                  <a:lumOff val="5000"/>
                </a:schemeClr>
              </a:solidFill>
              <a:latin typeface="Segoe Print" charset="0"/>
              <a:ea typeface="Segoe Print" charset="0"/>
              <a:cs typeface="Segoe Print" charset="0"/>
            </a:endParaRP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rot="21402102">
            <a:off x="8652009" y="2665982"/>
            <a:ext cx="315612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Succesul</a:t>
            </a:r>
            <a:r>
              <a:rPr lang="en-US" sz="10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giganților</a:t>
            </a:r>
            <a:r>
              <a:rPr lang="en-US" sz="10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este</a:t>
            </a:r>
            <a:r>
              <a:rPr lang="en-US" sz="10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o </a:t>
            </a:r>
            <a:r>
              <a:rPr lang="en-US" sz="1000" i="1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raritate</a:t>
            </a:r>
            <a:r>
              <a:rPr lang="en-US" sz="10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Sunt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într-adevăr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câțiva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unicorni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la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nivel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mondial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însă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afara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lor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suma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medie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care a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primit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-o un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fondator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pentru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un exit la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nivelul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lui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2016 a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fost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doar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20 de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milioane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dolari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 Ai fi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tentat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să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spui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că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e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suficient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și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așa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Însă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dacă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hotărăști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totuși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să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lansezi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un startup,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ar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fi bine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să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o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faci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pentru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că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ești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pasionat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nu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doar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pentru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bani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</a:t>
            </a:r>
          </a:p>
        </p:txBody>
      </p:sp>
      <p:sp>
        <p:nvSpPr>
          <p:cNvPr id="15" name="Rectangle 14"/>
          <p:cNvSpPr/>
          <p:nvPr/>
        </p:nvSpPr>
        <p:spPr>
          <a:xfrm rot="290563">
            <a:off x="237684" y="4418748"/>
            <a:ext cx="34695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Țintește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spre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 o </a:t>
            </a:r>
            <a:r>
              <a:rPr 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afacere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globală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. </a:t>
            </a:r>
            <a:endParaRPr lang="en-US" sz="1400" b="1" dirty="0" smtClean="0">
              <a:solidFill>
                <a:schemeClr val="tx1">
                  <a:lumMod val="95000"/>
                  <a:lumOff val="5000"/>
                </a:schemeClr>
              </a:solidFill>
              <a:latin typeface="Segoe Print" charset="0"/>
              <a:ea typeface="Segoe Print" charset="0"/>
              <a:cs typeface="Segoe Print" charset="0"/>
            </a:endParaRPr>
          </a:p>
          <a:p>
            <a:pPr algn="ctr"/>
            <a:r>
              <a:rPr lang="en-US" sz="14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Sau</a:t>
            </a:r>
            <a:r>
              <a:rPr 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măcar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regională</a:t>
            </a:r>
            <a:endParaRPr lang="en-US" sz="14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46746" y="5040302"/>
            <a:ext cx="369967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00" dirty="0">
              <a:solidFill>
                <a:schemeClr val="bg1"/>
              </a:solidFill>
              <a:latin typeface="Comic Sans MS" charset="0"/>
              <a:ea typeface="Comic Sans MS" charset="0"/>
              <a:cs typeface="Comic Sans MS" charset="0"/>
            </a:endParaRPr>
          </a:p>
          <a:p>
            <a:pPr algn="ctr"/>
            <a:r>
              <a:rPr lang="en-US" sz="10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Identifica</a:t>
            </a:r>
            <a:r>
              <a:rPr lang="en-US" sz="10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piata</a:t>
            </a:r>
            <a:r>
              <a:rPr lang="en-US" sz="10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careia</a:t>
            </a:r>
            <a:r>
              <a:rPr lang="en-US" sz="10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i="1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te</a:t>
            </a:r>
            <a:r>
              <a:rPr lang="en-US" sz="10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i="1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adresezi</a:t>
            </a:r>
            <a:r>
              <a:rPr lang="en-US" sz="1000" i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i="1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!</a:t>
            </a:r>
          </a:p>
          <a:p>
            <a:endParaRPr lang="en-US" sz="1000" dirty="0">
              <a:solidFill>
                <a:schemeClr val="bg1"/>
              </a:solidFill>
              <a:latin typeface="Comic Sans MS" charset="0"/>
              <a:ea typeface="Comic Sans MS" charset="0"/>
              <a:cs typeface="Comic Sans MS" charset="0"/>
            </a:endParaRPr>
          </a:p>
          <a:p>
            <a:r>
              <a:rPr lang="en-US" sz="10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Orienteaza-te</a:t>
            </a:r>
            <a:r>
              <a:rPr lang="en-US" sz="10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o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nisa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iti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poate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aduce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o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cota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piata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60% in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cazul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in care nu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vei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putea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atinge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o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afacere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merge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extinsa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la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nivel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global. 	</a:t>
            </a:r>
            <a:endParaRPr lang="en-US" sz="1000" dirty="0" smtClean="0">
              <a:solidFill>
                <a:schemeClr val="bg1"/>
              </a:solidFill>
              <a:latin typeface="Comic Sans MS" charset="0"/>
              <a:ea typeface="Comic Sans MS" charset="0"/>
              <a:cs typeface="Comic Sans MS" charset="0"/>
            </a:endParaRPr>
          </a:p>
          <a:p>
            <a:endParaRPr lang="en-US" sz="1000" dirty="0">
              <a:solidFill>
                <a:schemeClr val="bg1"/>
              </a:solidFill>
              <a:latin typeface="Comic Sans MS" charset="0"/>
              <a:ea typeface="Comic Sans MS" charset="0"/>
              <a:cs typeface="Comic Sans MS" charset="0"/>
            </a:endParaRPr>
          </a:p>
          <a:p>
            <a:r>
              <a:rPr lang="en-US" sz="10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=&gt;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investitorii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se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uita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la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piata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pe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care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vrei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sa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o </a:t>
            </a:r>
            <a:r>
              <a:rPr lang="en-US" sz="10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atingi</a:t>
            </a:r>
            <a:r>
              <a:rPr lang="en-US" sz="10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</a:p>
        </p:txBody>
      </p:sp>
      <p:sp>
        <p:nvSpPr>
          <p:cNvPr id="17" name="Rectangle 16"/>
          <p:cNvSpPr/>
          <p:nvPr/>
        </p:nvSpPr>
        <p:spPr>
          <a:xfrm rot="21336870">
            <a:off x="8800013" y="4335833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Nu </a:t>
            </a:r>
            <a:r>
              <a:rPr lang="en-US" sz="14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neglija</a:t>
            </a:r>
            <a:r>
              <a:rPr 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contactul</a:t>
            </a:r>
            <a:r>
              <a:rPr 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4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uman</a:t>
            </a:r>
            <a:endParaRPr lang="en-US" sz="1400" b="1" dirty="0" smtClean="0">
              <a:solidFill>
                <a:schemeClr val="tx1">
                  <a:lumMod val="95000"/>
                  <a:lumOff val="5000"/>
                </a:schemeClr>
              </a:solidFill>
              <a:latin typeface="Segoe Print" charset="0"/>
              <a:ea typeface="Segoe Print" charset="0"/>
              <a:cs typeface="Segoe Print" charset="0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/>
            </a:r>
            <a:br>
              <a:rPr lang="en-US" sz="14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</a:br>
            <a:endParaRPr lang="en-US" sz="1400" dirty="0">
              <a:solidFill>
                <a:schemeClr val="bg1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612124" y="5136334"/>
            <a:ext cx="342214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Dacă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crezi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că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poți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sta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turnul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tău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fildeș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iar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clienții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vor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da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năvală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să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îți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cumpere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produsele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și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serviciile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ar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fi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cazul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să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gândești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două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ori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 ”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Dacă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vinzi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B2B,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pune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mâna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telefon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și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caută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clienții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”,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este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sfatul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lui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Kelly.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plus,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dacă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te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extinzi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la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nivel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european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ia-ți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un om de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vânzări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britanic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– are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mai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multă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prestanță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-,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și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american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dacă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vizezi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SUA –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ști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mult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mai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bine </a:t>
            </a:r>
            <a:r>
              <a:rPr lang="en-US" sz="10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piața</a:t>
            </a:r>
            <a:r>
              <a:rPr lang="en-US" sz="10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190120" y="416841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Dacă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poți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,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fă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 </a:t>
            </a:r>
            <a:r>
              <a:rPr 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egoe Print" charset="0"/>
                <a:ea typeface="Segoe Print" charset="0"/>
                <a:cs typeface="Segoe Print" charset="0"/>
              </a:rPr>
              <a:t>bootstrapping</a:t>
            </a:r>
            <a:endParaRPr lang="en-US" sz="1200" b="1" dirty="0">
              <a:solidFill>
                <a:schemeClr val="tx1">
                  <a:lumMod val="95000"/>
                  <a:lumOff val="5000"/>
                </a:schemeClr>
              </a:solidFill>
              <a:latin typeface="Segoe Print" charset="0"/>
              <a:ea typeface="Segoe Print" charset="0"/>
              <a:cs typeface="Segoe Print" charset="0"/>
            </a:endParaRP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793751" y="4595703"/>
            <a:ext cx="3664449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[IDEAL]: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sa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nu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depinzi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banii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altora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fie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fonduri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investitii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investitori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tip angel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sau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banci</a:t>
            </a:r>
            <a:r>
              <a:rPr lang="en-US" sz="9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</a:t>
            </a:r>
          </a:p>
          <a:p>
            <a:endParaRPr lang="en-US" sz="900" dirty="0" smtClean="0">
              <a:solidFill>
                <a:schemeClr val="bg1"/>
              </a:solidFill>
              <a:latin typeface="Comic Sans MS" charset="0"/>
              <a:ea typeface="Comic Sans MS" charset="0"/>
              <a:cs typeface="Comic Sans MS" charset="0"/>
            </a:endParaRPr>
          </a:p>
          <a:p>
            <a:r>
              <a:rPr lang="en-US" sz="9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”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Dacă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poți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fă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 </a:t>
            </a:r>
            <a:r>
              <a:rPr lang="en-US" sz="9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bootstraping</a:t>
            </a:r>
            <a:r>
              <a:rPr lang="en-US" sz="9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 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Este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mult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mai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bine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și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cazul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unui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exit. Un VC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împinge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la spate ca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să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fii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cea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mai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mare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companie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pentru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că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vor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să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ajungă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la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următoarea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rundă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finanțare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și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să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facă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un exit important din startup-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ul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tău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”,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spune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Max </a:t>
            </a:r>
            <a:r>
              <a:rPr lang="en-US" sz="9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Kelly. </a:t>
            </a:r>
            <a:r>
              <a:rPr lang="en-US" sz="9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Aici</a:t>
            </a:r>
            <a:r>
              <a:rPr lang="en-US" sz="9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 important de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știut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și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faptul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că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Statele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Unite,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investitorii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sunt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mult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mai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interesați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startup-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uri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cu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produse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B2B,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timp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în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Europa,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finanțările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sunt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direcționate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preponderent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către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startup-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urile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B2C.</a:t>
            </a:r>
            <a:endParaRPr lang="en-US" sz="900" b="0" i="0" dirty="0">
              <a:solidFill>
                <a:schemeClr val="bg1"/>
              </a:solidFill>
              <a:effectLst/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828655" y="979585"/>
            <a:ext cx="2276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</a:t>
            </a:r>
            <a:r>
              <a:rPr lang="en-US" b="1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xperimenteaza</a:t>
            </a:r>
            <a:r>
              <a:rPr lang="en-US" b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…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101087" y="1231617"/>
            <a:ext cx="2225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</a:t>
            </a:r>
            <a:r>
              <a:rPr lang="en-US" b="1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suma-ti</a:t>
            </a:r>
            <a:r>
              <a:rPr lang="en-US" b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riscuri</a:t>
            </a:r>
            <a:r>
              <a:rPr lang="en-US" b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!</a:t>
            </a:r>
            <a:endParaRPr lang="en-US" dirty="0"/>
          </a:p>
        </p:txBody>
      </p:sp>
      <p:grpSp>
        <p:nvGrpSpPr>
          <p:cNvPr id="62" name="Group 61"/>
          <p:cNvGrpSpPr>
            <a:grpSpLocks noChangeAspect="1"/>
          </p:cNvGrpSpPr>
          <p:nvPr/>
        </p:nvGrpSpPr>
        <p:grpSpPr>
          <a:xfrm>
            <a:off x="3688311" y="3951873"/>
            <a:ext cx="1479199" cy="2906127"/>
            <a:chOff x="7225005" y="1222711"/>
            <a:chExt cx="2535771" cy="4981931"/>
          </a:xfrm>
        </p:grpSpPr>
        <p:sp>
          <p:nvSpPr>
            <p:cNvPr id="63" name="Freeform 62"/>
            <p:cNvSpPr/>
            <p:nvPr/>
          </p:nvSpPr>
          <p:spPr>
            <a:xfrm>
              <a:off x="7481564" y="1401801"/>
              <a:ext cx="577874" cy="516687"/>
            </a:xfrm>
            <a:custGeom>
              <a:avLst/>
              <a:gdLst>
                <a:gd name="connsiteX0" fmla="*/ 448702 w 577874"/>
                <a:gd name="connsiteY0" fmla="*/ 0 h 516687"/>
                <a:gd name="connsiteX1" fmla="*/ 577874 w 577874"/>
                <a:gd name="connsiteY1" fmla="*/ 220952 h 516687"/>
                <a:gd name="connsiteX2" fmla="*/ 486094 w 577874"/>
                <a:gd name="connsiteY2" fmla="*/ 248146 h 516687"/>
                <a:gd name="connsiteX3" fmla="*/ 479295 w 577874"/>
                <a:gd name="connsiteY3" fmla="*/ 516687 h 516687"/>
                <a:gd name="connsiteX4" fmla="*/ 146168 w 577874"/>
                <a:gd name="connsiteY4" fmla="*/ 513288 h 516687"/>
                <a:gd name="connsiteX5" fmla="*/ 0 w 577874"/>
                <a:gd name="connsiteY5" fmla="*/ 142769 h 516687"/>
                <a:gd name="connsiteX6" fmla="*/ 20395 w 577874"/>
                <a:gd name="connsiteY6" fmla="*/ 0 h 516687"/>
                <a:gd name="connsiteX7" fmla="*/ 448702 w 577874"/>
                <a:gd name="connsiteY7" fmla="*/ 0 h 516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7874" h="516687">
                  <a:moveTo>
                    <a:pt x="448702" y="0"/>
                  </a:moveTo>
                  <a:lnTo>
                    <a:pt x="577874" y="220952"/>
                  </a:lnTo>
                  <a:lnTo>
                    <a:pt x="486094" y="248146"/>
                  </a:lnTo>
                  <a:lnTo>
                    <a:pt x="479295" y="516687"/>
                  </a:lnTo>
                  <a:lnTo>
                    <a:pt x="146168" y="513288"/>
                  </a:lnTo>
                  <a:lnTo>
                    <a:pt x="0" y="142769"/>
                  </a:lnTo>
                  <a:lnTo>
                    <a:pt x="20395" y="0"/>
                  </a:lnTo>
                  <a:lnTo>
                    <a:pt x="448702" y="0"/>
                  </a:lnTo>
                  <a:close/>
                </a:path>
              </a:pathLst>
            </a:custGeom>
            <a:solidFill>
              <a:srgbClr val="FBC2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7882866" y="1496872"/>
              <a:ext cx="36000" cy="36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/>
            <p:cNvSpPr/>
            <p:nvPr/>
          </p:nvSpPr>
          <p:spPr>
            <a:xfrm>
              <a:off x="7225005" y="1894724"/>
              <a:ext cx="1013363" cy="1815317"/>
            </a:xfrm>
            <a:custGeom>
              <a:avLst/>
              <a:gdLst>
                <a:gd name="connsiteX0" fmla="*/ 275572 w 1265128"/>
                <a:gd name="connsiteY0" fmla="*/ 0 h 1979113"/>
                <a:gd name="connsiteX1" fmla="*/ 0 w 1265128"/>
                <a:gd name="connsiteY1" fmla="*/ 613776 h 1979113"/>
                <a:gd name="connsiteX2" fmla="*/ 37578 w 1265128"/>
                <a:gd name="connsiteY2" fmla="*/ 1979113 h 1979113"/>
                <a:gd name="connsiteX3" fmla="*/ 1265128 w 1265128"/>
                <a:gd name="connsiteY3" fmla="*/ 1916483 h 1979113"/>
                <a:gd name="connsiteX4" fmla="*/ 1139868 w 1265128"/>
                <a:gd name="connsiteY4" fmla="*/ 25052 h 1979113"/>
                <a:gd name="connsiteX5" fmla="*/ 275572 w 1265128"/>
                <a:gd name="connsiteY5" fmla="*/ 0 h 1979113"/>
                <a:gd name="connsiteX0" fmla="*/ 275572 w 1265128"/>
                <a:gd name="connsiteY0" fmla="*/ 6 h 1979119"/>
                <a:gd name="connsiteX1" fmla="*/ 0 w 1265128"/>
                <a:gd name="connsiteY1" fmla="*/ 613782 h 1979119"/>
                <a:gd name="connsiteX2" fmla="*/ 37578 w 1265128"/>
                <a:gd name="connsiteY2" fmla="*/ 1979119 h 1979119"/>
                <a:gd name="connsiteX3" fmla="*/ 1265128 w 1265128"/>
                <a:gd name="connsiteY3" fmla="*/ 1916489 h 1979119"/>
                <a:gd name="connsiteX4" fmla="*/ 1139868 w 1265128"/>
                <a:gd name="connsiteY4" fmla="*/ 25058 h 1979119"/>
                <a:gd name="connsiteX5" fmla="*/ 275572 w 1265128"/>
                <a:gd name="connsiteY5" fmla="*/ 6 h 1979119"/>
                <a:gd name="connsiteX0" fmla="*/ 351312 w 1340868"/>
                <a:gd name="connsiteY0" fmla="*/ 13 h 1979126"/>
                <a:gd name="connsiteX1" fmla="*/ 75740 w 1340868"/>
                <a:gd name="connsiteY1" fmla="*/ 613789 h 1979126"/>
                <a:gd name="connsiteX2" fmla="*/ 113318 w 1340868"/>
                <a:gd name="connsiteY2" fmla="*/ 1979126 h 1979126"/>
                <a:gd name="connsiteX3" fmla="*/ 1340868 w 1340868"/>
                <a:gd name="connsiteY3" fmla="*/ 1916496 h 1979126"/>
                <a:gd name="connsiteX4" fmla="*/ 1215608 w 1340868"/>
                <a:gd name="connsiteY4" fmla="*/ 25065 h 1979126"/>
                <a:gd name="connsiteX5" fmla="*/ 351312 w 1340868"/>
                <a:gd name="connsiteY5" fmla="*/ 13 h 1979126"/>
                <a:gd name="connsiteX0" fmla="*/ 351312 w 1340868"/>
                <a:gd name="connsiteY0" fmla="*/ 13 h 1979126"/>
                <a:gd name="connsiteX1" fmla="*/ 75740 w 1340868"/>
                <a:gd name="connsiteY1" fmla="*/ 613789 h 1979126"/>
                <a:gd name="connsiteX2" fmla="*/ 113318 w 1340868"/>
                <a:gd name="connsiteY2" fmla="*/ 1979126 h 1979126"/>
                <a:gd name="connsiteX3" fmla="*/ 1340868 w 1340868"/>
                <a:gd name="connsiteY3" fmla="*/ 1916496 h 1979126"/>
                <a:gd name="connsiteX4" fmla="*/ 1215608 w 1340868"/>
                <a:gd name="connsiteY4" fmla="*/ 25065 h 1979126"/>
                <a:gd name="connsiteX5" fmla="*/ 351312 w 1340868"/>
                <a:gd name="connsiteY5" fmla="*/ 13 h 1979126"/>
                <a:gd name="connsiteX0" fmla="*/ 351312 w 1344035"/>
                <a:gd name="connsiteY0" fmla="*/ 13 h 1979126"/>
                <a:gd name="connsiteX1" fmla="*/ 75740 w 1344035"/>
                <a:gd name="connsiteY1" fmla="*/ 613789 h 1979126"/>
                <a:gd name="connsiteX2" fmla="*/ 113318 w 1344035"/>
                <a:gd name="connsiteY2" fmla="*/ 1979126 h 1979126"/>
                <a:gd name="connsiteX3" fmla="*/ 1340868 w 1344035"/>
                <a:gd name="connsiteY3" fmla="*/ 1916496 h 1979126"/>
                <a:gd name="connsiteX4" fmla="*/ 1215608 w 1344035"/>
                <a:gd name="connsiteY4" fmla="*/ 25065 h 1979126"/>
                <a:gd name="connsiteX5" fmla="*/ 351312 w 1344035"/>
                <a:gd name="connsiteY5" fmla="*/ 13 h 1979126"/>
                <a:gd name="connsiteX0" fmla="*/ 351312 w 1340868"/>
                <a:gd name="connsiteY0" fmla="*/ 13 h 1979126"/>
                <a:gd name="connsiteX1" fmla="*/ 75740 w 1340868"/>
                <a:gd name="connsiteY1" fmla="*/ 613789 h 1979126"/>
                <a:gd name="connsiteX2" fmla="*/ 113318 w 1340868"/>
                <a:gd name="connsiteY2" fmla="*/ 1979126 h 1979126"/>
                <a:gd name="connsiteX3" fmla="*/ 1340868 w 1340868"/>
                <a:gd name="connsiteY3" fmla="*/ 1916496 h 1979126"/>
                <a:gd name="connsiteX4" fmla="*/ 1215608 w 1340868"/>
                <a:gd name="connsiteY4" fmla="*/ 25065 h 1979126"/>
                <a:gd name="connsiteX5" fmla="*/ 351312 w 1340868"/>
                <a:gd name="connsiteY5" fmla="*/ 13 h 1979126"/>
                <a:gd name="connsiteX0" fmla="*/ 351312 w 1340868"/>
                <a:gd name="connsiteY0" fmla="*/ 13 h 1979126"/>
                <a:gd name="connsiteX1" fmla="*/ 75740 w 1340868"/>
                <a:gd name="connsiteY1" fmla="*/ 613789 h 1979126"/>
                <a:gd name="connsiteX2" fmla="*/ 113318 w 1340868"/>
                <a:gd name="connsiteY2" fmla="*/ 1979126 h 1979126"/>
                <a:gd name="connsiteX3" fmla="*/ 1340868 w 1340868"/>
                <a:gd name="connsiteY3" fmla="*/ 1916496 h 1979126"/>
                <a:gd name="connsiteX4" fmla="*/ 1145984 w 1340868"/>
                <a:gd name="connsiteY4" fmla="*/ 66207 h 1979126"/>
                <a:gd name="connsiteX5" fmla="*/ 351312 w 1340868"/>
                <a:gd name="connsiteY5" fmla="*/ 13 h 1979126"/>
                <a:gd name="connsiteX0" fmla="*/ 351312 w 1217835"/>
                <a:gd name="connsiteY0" fmla="*/ 13 h 1979126"/>
                <a:gd name="connsiteX1" fmla="*/ 75740 w 1217835"/>
                <a:gd name="connsiteY1" fmla="*/ 613789 h 1979126"/>
                <a:gd name="connsiteX2" fmla="*/ 113318 w 1217835"/>
                <a:gd name="connsiteY2" fmla="*/ 1979126 h 1979126"/>
                <a:gd name="connsiteX3" fmla="*/ 1203708 w 1217835"/>
                <a:gd name="connsiteY3" fmla="*/ 1956641 h 1979126"/>
                <a:gd name="connsiteX4" fmla="*/ 1145984 w 1217835"/>
                <a:gd name="connsiteY4" fmla="*/ 66207 h 1979126"/>
                <a:gd name="connsiteX5" fmla="*/ 351312 w 1217835"/>
                <a:gd name="connsiteY5" fmla="*/ 13 h 1979126"/>
                <a:gd name="connsiteX0" fmla="*/ 238284 w 1104807"/>
                <a:gd name="connsiteY0" fmla="*/ 13 h 1979126"/>
                <a:gd name="connsiteX1" fmla="*/ 189425 w 1104807"/>
                <a:gd name="connsiteY1" fmla="*/ 638634 h 1979126"/>
                <a:gd name="connsiteX2" fmla="*/ 290 w 1104807"/>
                <a:gd name="connsiteY2" fmla="*/ 1979126 h 1979126"/>
                <a:gd name="connsiteX3" fmla="*/ 1090680 w 1104807"/>
                <a:gd name="connsiteY3" fmla="*/ 1956641 h 1979126"/>
                <a:gd name="connsiteX4" fmla="*/ 1032956 w 1104807"/>
                <a:gd name="connsiteY4" fmla="*/ 66207 h 1979126"/>
                <a:gd name="connsiteX5" fmla="*/ 238284 w 1104807"/>
                <a:gd name="connsiteY5" fmla="*/ 13 h 197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807" h="1979126">
                  <a:moveTo>
                    <a:pt x="238284" y="13"/>
                  </a:moveTo>
                  <a:cubicBezTo>
                    <a:pt x="3859" y="-1872"/>
                    <a:pt x="-13686" y="217732"/>
                    <a:pt x="189425" y="638634"/>
                  </a:cubicBezTo>
                  <a:cubicBezTo>
                    <a:pt x="386306" y="1108495"/>
                    <a:pt x="-12236" y="1524014"/>
                    <a:pt x="290" y="1979126"/>
                  </a:cubicBezTo>
                  <a:lnTo>
                    <a:pt x="1090680" y="1956641"/>
                  </a:lnTo>
                  <a:cubicBezTo>
                    <a:pt x="886088" y="1351216"/>
                    <a:pt x="1250073" y="696684"/>
                    <a:pt x="1032956" y="66207"/>
                  </a:cubicBezTo>
                  <a:cubicBezTo>
                    <a:pt x="744857" y="57856"/>
                    <a:pt x="526383" y="8364"/>
                    <a:pt x="238284" y="13"/>
                  </a:cubicBezTo>
                  <a:close/>
                </a:path>
              </a:pathLst>
            </a:custGeom>
            <a:solidFill>
              <a:srgbClr val="1423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rapezoid 65"/>
            <p:cNvSpPr/>
            <p:nvPr/>
          </p:nvSpPr>
          <p:spPr>
            <a:xfrm rot="16200000">
              <a:off x="8716894" y="612853"/>
              <a:ext cx="275743" cy="1812021"/>
            </a:xfrm>
            <a:prstGeom prst="trapezoid">
              <a:avLst>
                <a:gd name="adj" fmla="val 41844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/>
            <p:cNvSpPr/>
            <p:nvPr/>
          </p:nvSpPr>
          <p:spPr>
            <a:xfrm>
              <a:off x="8629449" y="1382875"/>
              <a:ext cx="245531" cy="318212"/>
            </a:xfrm>
            <a:custGeom>
              <a:avLst/>
              <a:gdLst>
                <a:gd name="connsiteX0" fmla="*/ 0 w 279229"/>
                <a:gd name="connsiteY0" fmla="*/ 270024 h 374351"/>
                <a:gd name="connsiteX1" fmla="*/ 70574 w 279229"/>
                <a:gd name="connsiteY1" fmla="*/ 0 h 374351"/>
                <a:gd name="connsiteX2" fmla="*/ 279229 w 279229"/>
                <a:gd name="connsiteY2" fmla="*/ 101259 h 374351"/>
                <a:gd name="connsiteX3" fmla="*/ 242408 w 279229"/>
                <a:gd name="connsiteY3" fmla="*/ 374351 h 374351"/>
                <a:gd name="connsiteX4" fmla="*/ 33753 w 279229"/>
                <a:gd name="connsiteY4" fmla="*/ 349804 h 374351"/>
                <a:gd name="connsiteX5" fmla="*/ 0 w 279229"/>
                <a:gd name="connsiteY5" fmla="*/ 270024 h 374351"/>
                <a:gd name="connsiteX0" fmla="*/ 0 w 279229"/>
                <a:gd name="connsiteY0" fmla="*/ 208655 h 312982"/>
                <a:gd name="connsiteX1" fmla="*/ 55231 w 279229"/>
                <a:gd name="connsiteY1" fmla="*/ 0 h 312982"/>
                <a:gd name="connsiteX2" fmla="*/ 279229 w 279229"/>
                <a:gd name="connsiteY2" fmla="*/ 39890 h 312982"/>
                <a:gd name="connsiteX3" fmla="*/ 242408 w 279229"/>
                <a:gd name="connsiteY3" fmla="*/ 312982 h 312982"/>
                <a:gd name="connsiteX4" fmla="*/ 33753 w 279229"/>
                <a:gd name="connsiteY4" fmla="*/ 288435 h 312982"/>
                <a:gd name="connsiteX5" fmla="*/ 0 w 279229"/>
                <a:gd name="connsiteY5" fmla="*/ 208655 h 312982"/>
                <a:gd name="connsiteX0" fmla="*/ 0 w 279229"/>
                <a:gd name="connsiteY0" fmla="*/ 236301 h 340628"/>
                <a:gd name="connsiteX1" fmla="*/ 55231 w 279229"/>
                <a:gd name="connsiteY1" fmla="*/ 27646 h 340628"/>
                <a:gd name="connsiteX2" fmla="*/ 279229 w 279229"/>
                <a:gd name="connsiteY2" fmla="*/ 67536 h 340628"/>
                <a:gd name="connsiteX3" fmla="*/ 242408 w 279229"/>
                <a:gd name="connsiteY3" fmla="*/ 340628 h 340628"/>
                <a:gd name="connsiteX4" fmla="*/ 33753 w 279229"/>
                <a:gd name="connsiteY4" fmla="*/ 316081 h 340628"/>
                <a:gd name="connsiteX5" fmla="*/ 0 w 279229"/>
                <a:gd name="connsiteY5" fmla="*/ 236301 h 340628"/>
                <a:gd name="connsiteX0" fmla="*/ 0 w 280412"/>
                <a:gd name="connsiteY0" fmla="*/ 266105 h 370432"/>
                <a:gd name="connsiteX1" fmla="*/ 55231 w 280412"/>
                <a:gd name="connsiteY1" fmla="*/ 57450 h 370432"/>
                <a:gd name="connsiteX2" fmla="*/ 279229 w 280412"/>
                <a:gd name="connsiteY2" fmla="*/ 97340 h 370432"/>
                <a:gd name="connsiteX3" fmla="*/ 242408 w 280412"/>
                <a:gd name="connsiteY3" fmla="*/ 370432 h 370432"/>
                <a:gd name="connsiteX4" fmla="*/ 33753 w 280412"/>
                <a:gd name="connsiteY4" fmla="*/ 345885 h 370432"/>
                <a:gd name="connsiteX5" fmla="*/ 0 w 280412"/>
                <a:gd name="connsiteY5" fmla="*/ 266105 h 370432"/>
                <a:gd name="connsiteX0" fmla="*/ 6148 w 246659"/>
                <a:gd name="connsiteY0" fmla="*/ 279405 h 370432"/>
                <a:gd name="connsiteX1" fmla="*/ 21478 w 246659"/>
                <a:gd name="connsiteY1" fmla="*/ 57450 h 370432"/>
                <a:gd name="connsiteX2" fmla="*/ 245476 w 246659"/>
                <a:gd name="connsiteY2" fmla="*/ 97340 h 370432"/>
                <a:gd name="connsiteX3" fmla="*/ 208655 w 246659"/>
                <a:gd name="connsiteY3" fmla="*/ 370432 h 370432"/>
                <a:gd name="connsiteX4" fmla="*/ 0 w 246659"/>
                <a:gd name="connsiteY4" fmla="*/ 345885 h 370432"/>
                <a:gd name="connsiteX5" fmla="*/ 6148 w 246659"/>
                <a:gd name="connsiteY5" fmla="*/ 279405 h 370432"/>
                <a:gd name="connsiteX0" fmla="*/ 6148 w 246659"/>
                <a:gd name="connsiteY0" fmla="*/ 279405 h 350481"/>
                <a:gd name="connsiteX1" fmla="*/ 21478 w 246659"/>
                <a:gd name="connsiteY1" fmla="*/ 57450 h 350481"/>
                <a:gd name="connsiteX2" fmla="*/ 245476 w 246659"/>
                <a:gd name="connsiteY2" fmla="*/ 97340 h 350481"/>
                <a:gd name="connsiteX3" fmla="*/ 128852 w 246659"/>
                <a:gd name="connsiteY3" fmla="*/ 350481 h 350481"/>
                <a:gd name="connsiteX4" fmla="*/ 0 w 246659"/>
                <a:gd name="connsiteY4" fmla="*/ 345885 h 350481"/>
                <a:gd name="connsiteX5" fmla="*/ 6148 w 246659"/>
                <a:gd name="connsiteY5" fmla="*/ 279405 h 350481"/>
                <a:gd name="connsiteX0" fmla="*/ 6148 w 247000"/>
                <a:gd name="connsiteY0" fmla="*/ 277607 h 348683"/>
                <a:gd name="connsiteX1" fmla="*/ 64705 w 247000"/>
                <a:gd name="connsiteY1" fmla="*/ 58977 h 348683"/>
                <a:gd name="connsiteX2" fmla="*/ 245476 w 247000"/>
                <a:gd name="connsiteY2" fmla="*/ 95542 h 348683"/>
                <a:gd name="connsiteX3" fmla="*/ 128852 w 247000"/>
                <a:gd name="connsiteY3" fmla="*/ 348683 h 348683"/>
                <a:gd name="connsiteX4" fmla="*/ 0 w 247000"/>
                <a:gd name="connsiteY4" fmla="*/ 344087 h 348683"/>
                <a:gd name="connsiteX5" fmla="*/ 6148 w 247000"/>
                <a:gd name="connsiteY5" fmla="*/ 277607 h 348683"/>
                <a:gd name="connsiteX0" fmla="*/ 6148 w 247234"/>
                <a:gd name="connsiteY0" fmla="*/ 275850 h 346926"/>
                <a:gd name="connsiteX1" fmla="*/ 84656 w 247234"/>
                <a:gd name="connsiteY1" fmla="*/ 60545 h 346926"/>
                <a:gd name="connsiteX2" fmla="*/ 245476 w 247234"/>
                <a:gd name="connsiteY2" fmla="*/ 93785 h 346926"/>
                <a:gd name="connsiteX3" fmla="*/ 128852 w 247234"/>
                <a:gd name="connsiteY3" fmla="*/ 346926 h 346926"/>
                <a:gd name="connsiteX4" fmla="*/ 0 w 247234"/>
                <a:gd name="connsiteY4" fmla="*/ 342330 h 346926"/>
                <a:gd name="connsiteX5" fmla="*/ 6148 w 247234"/>
                <a:gd name="connsiteY5" fmla="*/ 275850 h 346926"/>
                <a:gd name="connsiteX0" fmla="*/ 6148 w 247234"/>
                <a:gd name="connsiteY0" fmla="*/ 275850 h 346926"/>
                <a:gd name="connsiteX1" fmla="*/ 84656 w 247234"/>
                <a:gd name="connsiteY1" fmla="*/ 60545 h 346926"/>
                <a:gd name="connsiteX2" fmla="*/ 245476 w 247234"/>
                <a:gd name="connsiteY2" fmla="*/ 93785 h 346926"/>
                <a:gd name="connsiteX3" fmla="*/ 142152 w 247234"/>
                <a:gd name="connsiteY3" fmla="*/ 346926 h 346926"/>
                <a:gd name="connsiteX4" fmla="*/ 0 w 247234"/>
                <a:gd name="connsiteY4" fmla="*/ 342330 h 346926"/>
                <a:gd name="connsiteX5" fmla="*/ 6148 w 247234"/>
                <a:gd name="connsiteY5" fmla="*/ 275850 h 346926"/>
                <a:gd name="connsiteX0" fmla="*/ 0 w 267687"/>
                <a:gd name="connsiteY0" fmla="*/ 265875 h 346926"/>
                <a:gd name="connsiteX1" fmla="*/ 105109 w 267687"/>
                <a:gd name="connsiteY1" fmla="*/ 60545 h 346926"/>
                <a:gd name="connsiteX2" fmla="*/ 265929 w 267687"/>
                <a:gd name="connsiteY2" fmla="*/ 93785 h 346926"/>
                <a:gd name="connsiteX3" fmla="*/ 162605 w 267687"/>
                <a:gd name="connsiteY3" fmla="*/ 346926 h 346926"/>
                <a:gd name="connsiteX4" fmla="*/ 20453 w 267687"/>
                <a:gd name="connsiteY4" fmla="*/ 342330 h 346926"/>
                <a:gd name="connsiteX5" fmla="*/ 0 w 267687"/>
                <a:gd name="connsiteY5" fmla="*/ 265875 h 34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687" h="346926">
                  <a:moveTo>
                    <a:pt x="0" y="265875"/>
                  </a:moveTo>
                  <a:lnTo>
                    <a:pt x="105109" y="60545"/>
                  </a:lnTo>
                  <a:cubicBezTo>
                    <a:pt x="167501" y="-15144"/>
                    <a:pt x="283317" y="-36113"/>
                    <a:pt x="265929" y="93785"/>
                  </a:cubicBezTo>
                  <a:lnTo>
                    <a:pt x="162605" y="346926"/>
                  </a:lnTo>
                  <a:lnTo>
                    <a:pt x="20453" y="342330"/>
                  </a:lnTo>
                  <a:lnTo>
                    <a:pt x="0" y="265875"/>
                  </a:lnTo>
                  <a:close/>
                </a:path>
              </a:pathLst>
            </a:custGeom>
            <a:solidFill>
              <a:srgbClr val="FBC2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20403873">
              <a:off x="7569965" y="1717849"/>
              <a:ext cx="1433092" cy="908743"/>
            </a:xfrm>
            <a:custGeom>
              <a:avLst/>
              <a:gdLst>
                <a:gd name="connsiteX0" fmla="*/ 200417 w 1590806"/>
                <a:gd name="connsiteY0" fmla="*/ 325676 h 1039660"/>
                <a:gd name="connsiteX1" fmla="*/ 764088 w 1590806"/>
                <a:gd name="connsiteY1" fmla="*/ 551145 h 1039660"/>
                <a:gd name="connsiteX2" fmla="*/ 1277655 w 1590806"/>
                <a:gd name="connsiteY2" fmla="*/ 0 h 1039660"/>
                <a:gd name="connsiteX3" fmla="*/ 1590806 w 1590806"/>
                <a:gd name="connsiteY3" fmla="*/ 212942 h 1039660"/>
                <a:gd name="connsiteX4" fmla="*/ 889348 w 1590806"/>
                <a:gd name="connsiteY4" fmla="*/ 1039660 h 1039660"/>
                <a:gd name="connsiteX5" fmla="*/ 0 w 1590806"/>
                <a:gd name="connsiteY5" fmla="*/ 626301 h 1039660"/>
                <a:gd name="connsiteX6" fmla="*/ 200417 w 1590806"/>
                <a:gd name="connsiteY6" fmla="*/ 325676 h 1039660"/>
                <a:gd name="connsiteX0" fmla="*/ 263047 w 1653436"/>
                <a:gd name="connsiteY0" fmla="*/ 325676 h 1039660"/>
                <a:gd name="connsiteX1" fmla="*/ 826718 w 1653436"/>
                <a:gd name="connsiteY1" fmla="*/ 551145 h 1039660"/>
                <a:gd name="connsiteX2" fmla="*/ 1340285 w 1653436"/>
                <a:gd name="connsiteY2" fmla="*/ 0 h 1039660"/>
                <a:gd name="connsiteX3" fmla="*/ 1653436 w 1653436"/>
                <a:gd name="connsiteY3" fmla="*/ 212942 h 1039660"/>
                <a:gd name="connsiteX4" fmla="*/ 951978 w 1653436"/>
                <a:gd name="connsiteY4" fmla="*/ 1039660 h 1039660"/>
                <a:gd name="connsiteX5" fmla="*/ 0 w 1653436"/>
                <a:gd name="connsiteY5" fmla="*/ 713983 h 1039660"/>
                <a:gd name="connsiteX6" fmla="*/ 263047 w 1653436"/>
                <a:gd name="connsiteY6" fmla="*/ 325676 h 1039660"/>
                <a:gd name="connsiteX0" fmla="*/ 263047 w 1653436"/>
                <a:gd name="connsiteY0" fmla="*/ 325676 h 1002082"/>
                <a:gd name="connsiteX1" fmla="*/ 826718 w 1653436"/>
                <a:gd name="connsiteY1" fmla="*/ 551145 h 1002082"/>
                <a:gd name="connsiteX2" fmla="*/ 1340285 w 1653436"/>
                <a:gd name="connsiteY2" fmla="*/ 0 h 1002082"/>
                <a:gd name="connsiteX3" fmla="*/ 1653436 w 1653436"/>
                <a:gd name="connsiteY3" fmla="*/ 212942 h 1002082"/>
                <a:gd name="connsiteX4" fmla="*/ 951978 w 1653436"/>
                <a:gd name="connsiteY4" fmla="*/ 1002082 h 1002082"/>
                <a:gd name="connsiteX5" fmla="*/ 0 w 1653436"/>
                <a:gd name="connsiteY5" fmla="*/ 713983 h 1002082"/>
                <a:gd name="connsiteX6" fmla="*/ 263047 w 1653436"/>
                <a:gd name="connsiteY6" fmla="*/ 325676 h 1002082"/>
                <a:gd name="connsiteX0" fmla="*/ 263047 w 1615858"/>
                <a:gd name="connsiteY0" fmla="*/ 325676 h 1002082"/>
                <a:gd name="connsiteX1" fmla="*/ 826718 w 1615858"/>
                <a:gd name="connsiteY1" fmla="*/ 551145 h 1002082"/>
                <a:gd name="connsiteX2" fmla="*/ 1340285 w 1615858"/>
                <a:gd name="connsiteY2" fmla="*/ 0 h 1002082"/>
                <a:gd name="connsiteX3" fmla="*/ 1615858 w 1615858"/>
                <a:gd name="connsiteY3" fmla="*/ 175364 h 1002082"/>
                <a:gd name="connsiteX4" fmla="*/ 951978 w 1615858"/>
                <a:gd name="connsiteY4" fmla="*/ 1002082 h 1002082"/>
                <a:gd name="connsiteX5" fmla="*/ 0 w 1615858"/>
                <a:gd name="connsiteY5" fmla="*/ 713983 h 1002082"/>
                <a:gd name="connsiteX6" fmla="*/ 263047 w 1615858"/>
                <a:gd name="connsiteY6" fmla="*/ 325676 h 1002082"/>
                <a:gd name="connsiteX0" fmla="*/ 263047 w 1615858"/>
                <a:gd name="connsiteY0" fmla="*/ 314339 h 990745"/>
                <a:gd name="connsiteX1" fmla="*/ 826718 w 1615858"/>
                <a:gd name="connsiteY1" fmla="*/ 539808 h 990745"/>
                <a:gd name="connsiteX2" fmla="*/ 1371543 w 1615858"/>
                <a:gd name="connsiteY2" fmla="*/ 0 h 990745"/>
                <a:gd name="connsiteX3" fmla="*/ 1615858 w 1615858"/>
                <a:gd name="connsiteY3" fmla="*/ 164027 h 990745"/>
                <a:gd name="connsiteX4" fmla="*/ 951978 w 1615858"/>
                <a:gd name="connsiteY4" fmla="*/ 990745 h 990745"/>
                <a:gd name="connsiteX5" fmla="*/ 0 w 1615858"/>
                <a:gd name="connsiteY5" fmla="*/ 702646 h 990745"/>
                <a:gd name="connsiteX6" fmla="*/ 263047 w 1615858"/>
                <a:gd name="connsiteY6" fmla="*/ 314339 h 990745"/>
                <a:gd name="connsiteX0" fmla="*/ 263047 w 1562411"/>
                <a:gd name="connsiteY0" fmla="*/ 314339 h 990745"/>
                <a:gd name="connsiteX1" fmla="*/ 826718 w 1562411"/>
                <a:gd name="connsiteY1" fmla="*/ 539808 h 990745"/>
                <a:gd name="connsiteX2" fmla="*/ 1371543 w 1562411"/>
                <a:gd name="connsiteY2" fmla="*/ 0 h 990745"/>
                <a:gd name="connsiteX3" fmla="*/ 1562411 w 1562411"/>
                <a:gd name="connsiteY3" fmla="*/ 116345 h 990745"/>
                <a:gd name="connsiteX4" fmla="*/ 951978 w 1562411"/>
                <a:gd name="connsiteY4" fmla="*/ 990745 h 990745"/>
                <a:gd name="connsiteX5" fmla="*/ 0 w 1562411"/>
                <a:gd name="connsiteY5" fmla="*/ 702646 h 990745"/>
                <a:gd name="connsiteX6" fmla="*/ 263047 w 1562411"/>
                <a:gd name="connsiteY6" fmla="*/ 314339 h 99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2411" h="990745">
                  <a:moveTo>
                    <a:pt x="263047" y="314339"/>
                  </a:moveTo>
                  <a:lnTo>
                    <a:pt x="826718" y="539808"/>
                  </a:lnTo>
                  <a:lnTo>
                    <a:pt x="1371543" y="0"/>
                  </a:lnTo>
                  <a:lnTo>
                    <a:pt x="1562411" y="116345"/>
                  </a:lnTo>
                  <a:lnTo>
                    <a:pt x="951978" y="990745"/>
                  </a:lnTo>
                  <a:lnTo>
                    <a:pt x="0" y="702646"/>
                  </a:lnTo>
                  <a:lnTo>
                    <a:pt x="263047" y="314339"/>
                  </a:lnTo>
                  <a:close/>
                </a:path>
              </a:pathLst>
            </a:custGeom>
            <a:solidFill>
              <a:srgbClr val="1423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015654">
              <a:off x="9115547" y="1450450"/>
              <a:ext cx="212830" cy="359927"/>
            </a:xfrm>
            <a:custGeom>
              <a:avLst/>
              <a:gdLst>
                <a:gd name="connsiteX0" fmla="*/ 0 w 279229"/>
                <a:gd name="connsiteY0" fmla="*/ 270024 h 374351"/>
                <a:gd name="connsiteX1" fmla="*/ 70574 w 279229"/>
                <a:gd name="connsiteY1" fmla="*/ 0 h 374351"/>
                <a:gd name="connsiteX2" fmla="*/ 279229 w 279229"/>
                <a:gd name="connsiteY2" fmla="*/ 101259 h 374351"/>
                <a:gd name="connsiteX3" fmla="*/ 242408 w 279229"/>
                <a:gd name="connsiteY3" fmla="*/ 374351 h 374351"/>
                <a:gd name="connsiteX4" fmla="*/ 33753 w 279229"/>
                <a:gd name="connsiteY4" fmla="*/ 349804 h 374351"/>
                <a:gd name="connsiteX5" fmla="*/ 0 w 279229"/>
                <a:gd name="connsiteY5" fmla="*/ 270024 h 374351"/>
                <a:gd name="connsiteX0" fmla="*/ 0 w 279229"/>
                <a:gd name="connsiteY0" fmla="*/ 208655 h 312982"/>
                <a:gd name="connsiteX1" fmla="*/ 55231 w 279229"/>
                <a:gd name="connsiteY1" fmla="*/ 0 h 312982"/>
                <a:gd name="connsiteX2" fmla="*/ 279229 w 279229"/>
                <a:gd name="connsiteY2" fmla="*/ 39890 h 312982"/>
                <a:gd name="connsiteX3" fmla="*/ 242408 w 279229"/>
                <a:gd name="connsiteY3" fmla="*/ 312982 h 312982"/>
                <a:gd name="connsiteX4" fmla="*/ 33753 w 279229"/>
                <a:gd name="connsiteY4" fmla="*/ 288435 h 312982"/>
                <a:gd name="connsiteX5" fmla="*/ 0 w 279229"/>
                <a:gd name="connsiteY5" fmla="*/ 208655 h 312982"/>
                <a:gd name="connsiteX0" fmla="*/ 0 w 279229"/>
                <a:gd name="connsiteY0" fmla="*/ 236301 h 340628"/>
                <a:gd name="connsiteX1" fmla="*/ 55231 w 279229"/>
                <a:gd name="connsiteY1" fmla="*/ 27646 h 340628"/>
                <a:gd name="connsiteX2" fmla="*/ 279229 w 279229"/>
                <a:gd name="connsiteY2" fmla="*/ 67536 h 340628"/>
                <a:gd name="connsiteX3" fmla="*/ 242408 w 279229"/>
                <a:gd name="connsiteY3" fmla="*/ 340628 h 340628"/>
                <a:gd name="connsiteX4" fmla="*/ 33753 w 279229"/>
                <a:gd name="connsiteY4" fmla="*/ 316081 h 340628"/>
                <a:gd name="connsiteX5" fmla="*/ 0 w 279229"/>
                <a:gd name="connsiteY5" fmla="*/ 236301 h 340628"/>
                <a:gd name="connsiteX0" fmla="*/ 0 w 280412"/>
                <a:gd name="connsiteY0" fmla="*/ 266105 h 370432"/>
                <a:gd name="connsiteX1" fmla="*/ 55231 w 280412"/>
                <a:gd name="connsiteY1" fmla="*/ 57450 h 370432"/>
                <a:gd name="connsiteX2" fmla="*/ 279229 w 280412"/>
                <a:gd name="connsiteY2" fmla="*/ 97340 h 370432"/>
                <a:gd name="connsiteX3" fmla="*/ 242408 w 280412"/>
                <a:gd name="connsiteY3" fmla="*/ 370432 h 370432"/>
                <a:gd name="connsiteX4" fmla="*/ 33753 w 280412"/>
                <a:gd name="connsiteY4" fmla="*/ 345885 h 370432"/>
                <a:gd name="connsiteX5" fmla="*/ 0 w 280412"/>
                <a:gd name="connsiteY5" fmla="*/ 266105 h 370432"/>
                <a:gd name="connsiteX0" fmla="*/ 0 w 280494"/>
                <a:gd name="connsiteY0" fmla="*/ 283426 h 387753"/>
                <a:gd name="connsiteX1" fmla="*/ 55231 w 280494"/>
                <a:gd name="connsiteY1" fmla="*/ 74771 h 387753"/>
                <a:gd name="connsiteX2" fmla="*/ 279229 w 280494"/>
                <a:gd name="connsiteY2" fmla="*/ 114661 h 387753"/>
                <a:gd name="connsiteX3" fmla="*/ 242408 w 280494"/>
                <a:gd name="connsiteY3" fmla="*/ 387753 h 387753"/>
                <a:gd name="connsiteX4" fmla="*/ 33753 w 280494"/>
                <a:gd name="connsiteY4" fmla="*/ 363206 h 387753"/>
                <a:gd name="connsiteX5" fmla="*/ 0 w 280494"/>
                <a:gd name="connsiteY5" fmla="*/ 283426 h 387753"/>
                <a:gd name="connsiteX0" fmla="*/ 0 w 263205"/>
                <a:gd name="connsiteY0" fmla="*/ 305970 h 387753"/>
                <a:gd name="connsiteX1" fmla="*/ 37942 w 263205"/>
                <a:gd name="connsiteY1" fmla="*/ 74771 h 387753"/>
                <a:gd name="connsiteX2" fmla="*/ 261940 w 263205"/>
                <a:gd name="connsiteY2" fmla="*/ 114661 h 387753"/>
                <a:gd name="connsiteX3" fmla="*/ 225119 w 263205"/>
                <a:gd name="connsiteY3" fmla="*/ 387753 h 387753"/>
                <a:gd name="connsiteX4" fmla="*/ 16464 w 263205"/>
                <a:gd name="connsiteY4" fmla="*/ 363206 h 387753"/>
                <a:gd name="connsiteX5" fmla="*/ 0 w 263205"/>
                <a:gd name="connsiteY5" fmla="*/ 305970 h 387753"/>
                <a:gd name="connsiteX0" fmla="*/ 0 w 263533"/>
                <a:gd name="connsiteY0" fmla="*/ 315168 h 396951"/>
                <a:gd name="connsiteX1" fmla="*/ 75146 w 263533"/>
                <a:gd name="connsiteY1" fmla="*/ 69170 h 396951"/>
                <a:gd name="connsiteX2" fmla="*/ 261940 w 263533"/>
                <a:gd name="connsiteY2" fmla="*/ 123859 h 396951"/>
                <a:gd name="connsiteX3" fmla="*/ 225119 w 263533"/>
                <a:gd name="connsiteY3" fmla="*/ 396951 h 396951"/>
                <a:gd name="connsiteX4" fmla="*/ 16464 w 263533"/>
                <a:gd name="connsiteY4" fmla="*/ 372404 h 396951"/>
                <a:gd name="connsiteX5" fmla="*/ 0 w 263533"/>
                <a:gd name="connsiteY5" fmla="*/ 315168 h 396951"/>
                <a:gd name="connsiteX0" fmla="*/ 0 w 263533"/>
                <a:gd name="connsiteY0" fmla="*/ 315168 h 382568"/>
                <a:gd name="connsiteX1" fmla="*/ 75146 w 263533"/>
                <a:gd name="connsiteY1" fmla="*/ 69170 h 382568"/>
                <a:gd name="connsiteX2" fmla="*/ 261940 w 263533"/>
                <a:gd name="connsiteY2" fmla="*/ 123859 h 382568"/>
                <a:gd name="connsiteX3" fmla="*/ 158179 w 263533"/>
                <a:gd name="connsiteY3" fmla="*/ 382568 h 382568"/>
                <a:gd name="connsiteX4" fmla="*/ 16464 w 263533"/>
                <a:gd name="connsiteY4" fmla="*/ 372404 h 382568"/>
                <a:gd name="connsiteX5" fmla="*/ 0 w 263533"/>
                <a:gd name="connsiteY5" fmla="*/ 315168 h 382568"/>
                <a:gd name="connsiteX0" fmla="*/ 0 w 232036"/>
                <a:gd name="connsiteY0" fmla="*/ 325005 h 392405"/>
                <a:gd name="connsiteX1" fmla="*/ 75146 w 232036"/>
                <a:gd name="connsiteY1" fmla="*/ 79007 h 392405"/>
                <a:gd name="connsiteX2" fmla="*/ 229991 w 232036"/>
                <a:gd name="connsiteY2" fmla="*/ 108663 h 392405"/>
                <a:gd name="connsiteX3" fmla="*/ 158179 w 232036"/>
                <a:gd name="connsiteY3" fmla="*/ 392405 h 392405"/>
                <a:gd name="connsiteX4" fmla="*/ 16464 w 232036"/>
                <a:gd name="connsiteY4" fmla="*/ 382241 h 392405"/>
                <a:gd name="connsiteX5" fmla="*/ 0 w 232036"/>
                <a:gd name="connsiteY5" fmla="*/ 325005 h 39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2036" h="392405">
                  <a:moveTo>
                    <a:pt x="0" y="325005"/>
                  </a:moveTo>
                  <a:lnTo>
                    <a:pt x="75146" y="79007"/>
                  </a:lnTo>
                  <a:cubicBezTo>
                    <a:pt x="150301" y="-39056"/>
                    <a:pt x="247379" y="-21235"/>
                    <a:pt x="229991" y="108663"/>
                  </a:cubicBezTo>
                  <a:lnTo>
                    <a:pt x="158179" y="392405"/>
                  </a:lnTo>
                  <a:lnTo>
                    <a:pt x="16464" y="382241"/>
                  </a:lnTo>
                  <a:lnTo>
                    <a:pt x="0" y="325005"/>
                  </a:lnTo>
                  <a:close/>
                </a:path>
              </a:pathLst>
            </a:custGeom>
            <a:solidFill>
              <a:srgbClr val="FBC2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21303541">
              <a:off x="7863627" y="1643721"/>
              <a:ext cx="1487333" cy="987977"/>
            </a:xfrm>
            <a:custGeom>
              <a:avLst/>
              <a:gdLst>
                <a:gd name="connsiteX0" fmla="*/ 200417 w 1590806"/>
                <a:gd name="connsiteY0" fmla="*/ 325676 h 1039660"/>
                <a:gd name="connsiteX1" fmla="*/ 764088 w 1590806"/>
                <a:gd name="connsiteY1" fmla="*/ 551145 h 1039660"/>
                <a:gd name="connsiteX2" fmla="*/ 1277655 w 1590806"/>
                <a:gd name="connsiteY2" fmla="*/ 0 h 1039660"/>
                <a:gd name="connsiteX3" fmla="*/ 1590806 w 1590806"/>
                <a:gd name="connsiteY3" fmla="*/ 212942 h 1039660"/>
                <a:gd name="connsiteX4" fmla="*/ 889348 w 1590806"/>
                <a:gd name="connsiteY4" fmla="*/ 1039660 h 1039660"/>
                <a:gd name="connsiteX5" fmla="*/ 0 w 1590806"/>
                <a:gd name="connsiteY5" fmla="*/ 626301 h 1039660"/>
                <a:gd name="connsiteX6" fmla="*/ 200417 w 1590806"/>
                <a:gd name="connsiteY6" fmla="*/ 325676 h 1039660"/>
                <a:gd name="connsiteX0" fmla="*/ 263047 w 1653436"/>
                <a:gd name="connsiteY0" fmla="*/ 325676 h 1039660"/>
                <a:gd name="connsiteX1" fmla="*/ 826718 w 1653436"/>
                <a:gd name="connsiteY1" fmla="*/ 551145 h 1039660"/>
                <a:gd name="connsiteX2" fmla="*/ 1340285 w 1653436"/>
                <a:gd name="connsiteY2" fmla="*/ 0 h 1039660"/>
                <a:gd name="connsiteX3" fmla="*/ 1653436 w 1653436"/>
                <a:gd name="connsiteY3" fmla="*/ 212942 h 1039660"/>
                <a:gd name="connsiteX4" fmla="*/ 951978 w 1653436"/>
                <a:gd name="connsiteY4" fmla="*/ 1039660 h 1039660"/>
                <a:gd name="connsiteX5" fmla="*/ 0 w 1653436"/>
                <a:gd name="connsiteY5" fmla="*/ 713983 h 1039660"/>
                <a:gd name="connsiteX6" fmla="*/ 263047 w 1653436"/>
                <a:gd name="connsiteY6" fmla="*/ 325676 h 1039660"/>
                <a:gd name="connsiteX0" fmla="*/ 263047 w 1653436"/>
                <a:gd name="connsiteY0" fmla="*/ 325676 h 1002082"/>
                <a:gd name="connsiteX1" fmla="*/ 826718 w 1653436"/>
                <a:gd name="connsiteY1" fmla="*/ 551145 h 1002082"/>
                <a:gd name="connsiteX2" fmla="*/ 1340285 w 1653436"/>
                <a:gd name="connsiteY2" fmla="*/ 0 h 1002082"/>
                <a:gd name="connsiteX3" fmla="*/ 1653436 w 1653436"/>
                <a:gd name="connsiteY3" fmla="*/ 212942 h 1002082"/>
                <a:gd name="connsiteX4" fmla="*/ 951978 w 1653436"/>
                <a:gd name="connsiteY4" fmla="*/ 1002082 h 1002082"/>
                <a:gd name="connsiteX5" fmla="*/ 0 w 1653436"/>
                <a:gd name="connsiteY5" fmla="*/ 713983 h 1002082"/>
                <a:gd name="connsiteX6" fmla="*/ 263047 w 1653436"/>
                <a:gd name="connsiteY6" fmla="*/ 325676 h 1002082"/>
                <a:gd name="connsiteX0" fmla="*/ 263047 w 1615858"/>
                <a:gd name="connsiteY0" fmla="*/ 325676 h 1002082"/>
                <a:gd name="connsiteX1" fmla="*/ 826718 w 1615858"/>
                <a:gd name="connsiteY1" fmla="*/ 551145 h 1002082"/>
                <a:gd name="connsiteX2" fmla="*/ 1340285 w 1615858"/>
                <a:gd name="connsiteY2" fmla="*/ 0 h 1002082"/>
                <a:gd name="connsiteX3" fmla="*/ 1615858 w 1615858"/>
                <a:gd name="connsiteY3" fmla="*/ 175364 h 1002082"/>
                <a:gd name="connsiteX4" fmla="*/ 951978 w 1615858"/>
                <a:gd name="connsiteY4" fmla="*/ 1002082 h 1002082"/>
                <a:gd name="connsiteX5" fmla="*/ 0 w 1615858"/>
                <a:gd name="connsiteY5" fmla="*/ 713983 h 1002082"/>
                <a:gd name="connsiteX6" fmla="*/ 263047 w 1615858"/>
                <a:gd name="connsiteY6" fmla="*/ 325676 h 1002082"/>
                <a:gd name="connsiteX0" fmla="*/ 263047 w 1615858"/>
                <a:gd name="connsiteY0" fmla="*/ 365468 h 1041874"/>
                <a:gd name="connsiteX1" fmla="*/ 826718 w 1615858"/>
                <a:gd name="connsiteY1" fmla="*/ 590937 h 1041874"/>
                <a:gd name="connsiteX2" fmla="*/ 1420487 w 1615858"/>
                <a:gd name="connsiteY2" fmla="*/ 0 h 1041874"/>
                <a:gd name="connsiteX3" fmla="*/ 1615858 w 1615858"/>
                <a:gd name="connsiteY3" fmla="*/ 215156 h 1041874"/>
                <a:gd name="connsiteX4" fmla="*/ 951978 w 1615858"/>
                <a:gd name="connsiteY4" fmla="*/ 1041874 h 1041874"/>
                <a:gd name="connsiteX5" fmla="*/ 0 w 1615858"/>
                <a:gd name="connsiteY5" fmla="*/ 753775 h 1041874"/>
                <a:gd name="connsiteX6" fmla="*/ 263047 w 1615858"/>
                <a:gd name="connsiteY6" fmla="*/ 365468 h 1041874"/>
                <a:gd name="connsiteX0" fmla="*/ 263047 w 1610052"/>
                <a:gd name="connsiteY0" fmla="*/ 365468 h 1041874"/>
                <a:gd name="connsiteX1" fmla="*/ 826718 w 1610052"/>
                <a:gd name="connsiteY1" fmla="*/ 590937 h 1041874"/>
                <a:gd name="connsiteX2" fmla="*/ 1420487 w 1610052"/>
                <a:gd name="connsiteY2" fmla="*/ 0 h 1041874"/>
                <a:gd name="connsiteX3" fmla="*/ 1610052 w 1610052"/>
                <a:gd name="connsiteY3" fmla="*/ 127879 h 1041874"/>
                <a:gd name="connsiteX4" fmla="*/ 951978 w 1610052"/>
                <a:gd name="connsiteY4" fmla="*/ 1041874 h 1041874"/>
                <a:gd name="connsiteX5" fmla="*/ 0 w 1610052"/>
                <a:gd name="connsiteY5" fmla="*/ 753775 h 1041874"/>
                <a:gd name="connsiteX6" fmla="*/ 263047 w 1610052"/>
                <a:gd name="connsiteY6" fmla="*/ 365468 h 1041874"/>
                <a:gd name="connsiteX0" fmla="*/ 263047 w 1610052"/>
                <a:gd name="connsiteY0" fmla="*/ 399903 h 1076309"/>
                <a:gd name="connsiteX1" fmla="*/ 826718 w 1610052"/>
                <a:gd name="connsiteY1" fmla="*/ 625372 h 1076309"/>
                <a:gd name="connsiteX2" fmla="*/ 1446826 w 1610052"/>
                <a:gd name="connsiteY2" fmla="*/ 0 h 1076309"/>
                <a:gd name="connsiteX3" fmla="*/ 1610052 w 1610052"/>
                <a:gd name="connsiteY3" fmla="*/ 162314 h 1076309"/>
                <a:gd name="connsiteX4" fmla="*/ 951978 w 1610052"/>
                <a:gd name="connsiteY4" fmla="*/ 1076309 h 1076309"/>
                <a:gd name="connsiteX5" fmla="*/ 0 w 1610052"/>
                <a:gd name="connsiteY5" fmla="*/ 788210 h 1076309"/>
                <a:gd name="connsiteX6" fmla="*/ 263047 w 1610052"/>
                <a:gd name="connsiteY6" fmla="*/ 399903 h 1076309"/>
                <a:gd name="connsiteX0" fmla="*/ 263047 w 1621546"/>
                <a:gd name="connsiteY0" fmla="*/ 399903 h 1076309"/>
                <a:gd name="connsiteX1" fmla="*/ 826718 w 1621546"/>
                <a:gd name="connsiteY1" fmla="*/ 625372 h 1076309"/>
                <a:gd name="connsiteX2" fmla="*/ 1446826 w 1621546"/>
                <a:gd name="connsiteY2" fmla="*/ 0 h 1076309"/>
                <a:gd name="connsiteX3" fmla="*/ 1621546 w 1621546"/>
                <a:gd name="connsiteY3" fmla="*/ 106570 h 1076309"/>
                <a:gd name="connsiteX4" fmla="*/ 951978 w 1621546"/>
                <a:gd name="connsiteY4" fmla="*/ 1076309 h 1076309"/>
                <a:gd name="connsiteX5" fmla="*/ 0 w 1621546"/>
                <a:gd name="connsiteY5" fmla="*/ 788210 h 1076309"/>
                <a:gd name="connsiteX6" fmla="*/ 263047 w 1621546"/>
                <a:gd name="connsiteY6" fmla="*/ 399903 h 1076309"/>
                <a:gd name="connsiteX0" fmla="*/ 263047 w 1621546"/>
                <a:gd name="connsiteY0" fmla="*/ 399903 h 788210"/>
                <a:gd name="connsiteX1" fmla="*/ 826718 w 1621546"/>
                <a:gd name="connsiteY1" fmla="*/ 625372 h 788210"/>
                <a:gd name="connsiteX2" fmla="*/ 1446826 w 1621546"/>
                <a:gd name="connsiteY2" fmla="*/ 0 h 788210"/>
                <a:gd name="connsiteX3" fmla="*/ 1621546 w 1621546"/>
                <a:gd name="connsiteY3" fmla="*/ 106570 h 788210"/>
                <a:gd name="connsiteX4" fmla="*/ 0 w 1621546"/>
                <a:gd name="connsiteY4" fmla="*/ 788210 h 788210"/>
                <a:gd name="connsiteX5" fmla="*/ 263047 w 1621546"/>
                <a:gd name="connsiteY5" fmla="*/ 399903 h 788210"/>
                <a:gd name="connsiteX0" fmla="*/ 263047 w 1621546"/>
                <a:gd name="connsiteY0" fmla="*/ 399903 h 1032672"/>
                <a:gd name="connsiteX1" fmla="*/ 826718 w 1621546"/>
                <a:gd name="connsiteY1" fmla="*/ 625372 h 1032672"/>
                <a:gd name="connsiteX2" fmla="*/ 1446826 w 1621546"/>
                <a:gd name="connsiteY2" fmla="*/ 0 h 1032672"/>
                <a:gd name="connsiteX3" fmla="*/ 1621546 w 1621546"/>
                <a:gd name="connsiteY3" fmla="*/ 106570 h 1032672"/>
                <a:gd name="connsiteX4" fmla="*/ 0 w 1621546"/>
                <a:gd name="connsiteY4" fmla="*/ 788210 h 1032672"/>
                <a:gd name="connsiteX5" fmla="*/ 263047 w 1621546"/>
                <a:gd name="connsiteY5" fmla="*/ 399903 h 1032672"/>
                <a:gd name="connsiteX0" fmla="*/ 263047 w 1621546"/>
                <a:gd name="connsiteY0" fmla="*/ 399903 h 1077130"/>
                <a:gd name="connsiteX1" fmla="*/ 826718 w 1621546"/>
                <a:gd name="connsiteY1" fmla="*/ 625372 h 1077130"/>
                <a:gd name="connsiteX2" fmla="*/ 1446826 w 1621546"/>
                <a:gd name="connsiteY2" fmla="*/ 0 h 1077130"/>
                <a:gd name="connsiteX3" fmla="*/ 1621546 w 1621546"/>
                <a:gd name="connsiteY3" fmla="*/ 106570 h 1077130"/>
                <a:gd name="connsiteX4" fmla="*/ 0 w 1621546"/>
                <a:gd name="connsiteY4" fmla="*/ 788210 h 1077130"/>
                <a:gd name="connsiteX5" fmla="*/ 263047 w 1621546"/>
                <a:gd name="connsiteY5" fmla="*/ 399903 h 1077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1546" h="1077130">
                  <a:moveTo>
                    <a:pt x="263047" y="399903"/>
                  </a:moveTo>
                  <a:lnTo>
                    <a:pt x="826718" y="625372"/>
                  </a:lnTo>
                  <a:lnTo>
                    <a:pt x="1446826" y="0"/>
                  </a:lnTo>
                  <a:lnTo>
                    <a:pt x="1621546" y="106570"/>
                  </a:lnTo>
                  <a:cubicBezTo>
                    <a:pt x="1235813" y="644380"/>
                    <a:pt x="921370" y="1541714"/>
                    <a:pt x="0" y="788210"/>
                  </a:cubicBezTo>
                  <a:lnTo>
                    <a:pt x="263047" y="399903"/>
                  </a:lnTo>
                  <a:close/>
                </a:path>
              </a:pathLst>
            </a:custGeom>
            <a:solidFill>
              <a:srgbClr val="1423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>
              <a:off x="7606563" y="1899425"/>
              <a:ext cx="606926" cy="190490"/>
            </a:xfrm>
            <a:custGeom>
              <a:avLst/>
              <a:gdLst>
                <a:gd name="connsiteX0" fmla="*/ 0 w 661693"/>
                <a:gd name="connsiteY0" fmla="*/ 13301 h 206156"/>
                <a:gd name="connsiteX1" fmla="*/ 661693 w 661693"/>
                <a:gd name="connsiteY1" fmla="*/ 206156 h 206156"/>
                <a:gd name="connsiteX2" fmla="*/ 628442 w 661693"/>
                <a:gd name="connsiteY2" fmla="*/ 0 h 206156"/>
                <a:gd name="connsiteX3" fmla="*/ 0 w 661693"/>
                <a:gd name="connsiteY3" fmla="*/ 13301 h 206156"/>
                <a:gd name="connsiteX0" fmla="*/ 0 w 661693"/>
                <a:gd name="connsiteY0" fmla="*/ 0 h 207679"/>
                <a:gd name="connsiteX1" fmla="*/ 661693 w 661693"/>
                <a:gd name="connsiteY1" fmla="*/ 207679 h 207679"/>
                <a:gd name="connsiteX2" fmla="*/ 628442 w 661693"/>
                <a:gd name="connsiteY2" fmla="*/ 1523 h 207679"/>
                <a:gd name="connsiteX3" fmla="*/ 0 w 661693"/>
                <a:gd name="connsiteY3" fmla="*/ 0 h 20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1693" h="207679">
                  <a:moveTo>
                    <a:pt x="0" y="0"/>
                  </a:moveTo>
                  <a:lnTo>
                    <a:pt x="661693" y="207679"/>
                  </a:lnTo>
                  <a:lnTo>
                    <a:pt x="628442" y="1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 71"/>
            <p:cNvSpPr/>
            <p:nvPr/>
          </p:nvSpPr>
          <p:spPr>
            <a:xfrm>
              <a:off x="7410298" y="1222711"/>
              <a:ext cx="598504" cy="522840"/>
            </a:xfrm>
            <a:custGeom>
              <a:avLst/>
              <a:gdLst>
                <a:gd name="connsiteX0" fmla="*/ 115575 w 591471"/>
                <a:gd name="connsiteY0" fmla="*/ 0 h 499691"/>
                <a:gd name="connsiteX1" fmla="*/ 591471 w 591471"/>
                <a:gd name="connsiteY1" fmla="*/ 101978 h 499691"/>
                <a:gd name="connsiteX2" fmla="*/ 486094 w 591471"/>
                <a:gd name="connsiteY2" fmla="*/ 224351 h 499691"/>
                <a:gd name="connsiteX3" fmla="*/ 248146 w 591471"/>
                <a:gd name="connsiteY3" fmla="*/ 234549 h 499691"/>
                <a:gd name="connsiteX4" fmla="*/ 251545 w 591471"/>
                <a:gd name="connsiteY4" fmla="*/ 377317 h 499691"/>
                <a:gd name="connsiteX5" fmla="*/ 180161 w 591471"/>
                <a:gd name="connsiteY5" fmla="*/ 288937 h 499691"/>
                <a:gd name="connsiteX6" fmla="*/ 152967 w 591471"/>
                <a:gd name="connsiteY6" fmla="*/ 499691 h 499691"/>
                <a:gd name="connsiteX7" fmla="*/ 0 w 591471"/>
                <a:gd name="connsiteY7" fmla="*/ 248146 h 499691"/>
                <a:gd name="connsiteX8" fmla="*/ 115575 w 591471"/>
                <a:gd name="connsiteY8" fmla="*/ 0 h 499691"/>
                <a:gd name="connsiteX0" fmla="*/ 115575 w 591471"/>
                <a:gd name="connsiteY0" fmla="*/ 0 h 499691"/>
                <a:gd name="connsiteX1" fmla="*/ 591471 w 591471"/>
                <a:gd name="connsiteY1" fmla="*/ 101978 h 499691"/>
                <a:gd name="connsiteX2" fmla="*/ 550680 w 591471"/>
                <a:gd name="connsiteY2" fmla="*/ 203956 h 499691"/>
                <a:gd name="connsiteX3" fmla="*/ 248146 w 591471"/>
                <a:gd name="connsiteY3" fmla="*/ 234549 h 499691"/>
                <a:gd name="connsiteX4" fmla="*/ 251545 w 591471"/>
                <a:gd name="connsiteY4" fmla="*/ 377317 h 499691"/>
                <a:gd name="connsiteX5" fmla="*/ 180161 w 591471"/>
                <a:gd name="connsiteY5" fmla="*/ 288937 h 499691"/>
                <a:gd name="connsiteX6" fmla="*/ 152967 w 591471"/>
                <a:gd name="connsiteY6" fmla="*/ 499691 h 499691"/>
                <a:gd name="connsiteX7" fmla="*/ 0 w 591471"/>
                <a:gd name="connsiteY7" fmla="*/ 248146 h 499691"/>
                <a:gd name="connsiteX8" fmla="*/ 115575 w 591471"/>
                <a:gd name="connsiteY8" fmla="*/ 0 h 499691"/>
                <a:gd name="connsiteX0" fmla="*/ 115575 w 591471"/>
                <a:gd name="connsiteY0" fmla="*/ 23149 h 522840"/>
                <a:gd name="connsiteX1" fmla="*/ 591471 w 591471"/>
                <a:gd name="connsiteY1" fmla="*/ 125127 h 522840"/>
                <a:gd name="connsiteX2" fmla="*/ 550680 w 591471"/>
                <a:gd name="connsiteY2" fmla="*/ 227105 h 522840"/>
                <a:gd name="connsiteX3" fmla="*/ 248146 w 591471"/>
                <a:gd name="connsiteY3" fmla="*/ 257698 h 522840"/>
                <a:gd name="connsiteX4" fmla="*/ 251545 w 591471"/>
                <a:gd name="connsiteY4" fmla="*/ 400466 h 522840"/>
                <a:gd name="connsiteX5" fmla="*/ 180161 w 591471"/>
                <a:gd name="connsiteY5" fmla="*/ 312086 h 522840"/>
                <a:gd name="connsiteX6" fmla="*/ 152967 w 591471"/>
                <a:gd name="connsiteY6" fmla="*/ 522840 h 522840"/>
                <a:gd name="connsiteX7" fmla="*/ 0 w 591471"/>
                <a:gd name="connsiteY7" fmla="*/ 271295 h 522840"/>
                <a:gd name="connsiteX8" fmla="*/ 115575 w 591471"/>
                <a:gd name="connsiteY8" fmla="*/ 23149 h 522840"/>
                <a:gd name="connsiteX0" fmla="*/ 122608 w 598504"/>
                <a:gd name="connsiteY0" fmla="*/ 23149 h 522840"/>
                <a:gd name="connsiteX1" fmla="*/ 598504 w 598504"/>
                <a:gd name="connsiteY1" fmla="*/ 125127 h 522840"/>
                <a:gd name="connsiteX2" fmla="*/ 557713 w 598504"/>
                <a:gd name="connsiteY2" fmla="*/ 227105 h 522840"/>
                <a:gd name="connsiteX3" fmla="*/ 255179 w 598504"/>
                <a:gd name="connsiteY3" fmla="*/ 257698 h 522840"/>
                <a:gd name="connsiteX4" fmla="*/ 258578 w 598504"/>
                <a:gd name="connsiteY4" fmla="*/ 400466 h 522840"/>
                <a:gd name="connsiteX5" fmla="*/ 187194 w 598504"/>
                <a:gd name="connsiteY5" fmla="*/ 312086 h 522840"/>
                <a:gd name="connsiteX6" fmla="*/ 160000 w 598504"/>
                <a:gd name="connsiteY6" fmla="*/ 522840 h 522840"/>
                <a:gd name="connsiteX7" fmla="*/ 7033 w 598504"/>
                <a:gd name="connsiteY7" fmla="*/ 271295 h 522840"/>
                <a:gd name="connsiteX8" fmla="*/ 122608 w 598504"/>
                <a:gd name="connsiteY8" fmla="*/ 23149 h 52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8504" h="522840">
                  <a:moveTo>
                    <a:pt x="122608" y="23149"/>
                  </a:moveTo>
                  <a:cubicBezTo>
                    <a:pt x="155027" y="-56192"/>
                    <a:pt x="439872" y="91134"/>
                    <a:pt x="598504" y="125127"/>
                  </a:cubicBezTo>
                  <a:lnTo>
                    <a:pt x="557713" y="227105"/>
                  </a:lnTo>
                  <a:lnTo>
                    <a:pt x="255179" y="257698"/>
                  </a:lnTo>
                  <a:lnTo>
                    <a:pt x="258578" y="400466"/>
                  </a:lnTo>
                  <a:lnTo>
                    <a:pt x="187194" y="312086"/>
                  </a:lnTo>
                  <a:lnTo>
                    <a:pt x="160000" y="522840"/>
                  </a:lnTo>
                  <a:lnTo>
                    <a:pt x="7033" y="271295"/>
                  </a:lnTo>
                  <a:cubicBezTo>
                    <a:pt x="-29140" y="175701"/>
                    <a:pt x="84083" y="105864"/>
                    <a:pt x="122608" y="23149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7247898" y="3503233"/>
              <a:ext cx="1026969" cy="2701409"/>
              <a:chOff x="7247898" y="3503233"/>
              <a:chExt cx="1026969" cy="2701409"/>
            </a:xfrm>
          </p:grpSpPr>
          <p:sp>
            <p:nvSpPr>
              <p:cNvPr id="74" name="Freeform 73"/>
              <p:cNvSpPr/>
              <p:nvPr/>
            </p:nvSpPr>
            <p:spPr>
              <a:xfrm>
                <a:off x="7247898" y="3503233"/>
                <a:ext cx="597441" cy="2625270"/>
              </a:xfrm>
              <a:custGeom>
                <a:avLst/>
                <a:gdLst>
                  <a:gd name="connsiteX0" fmla="*/ 12526 w 663879"/>
                  <a:gd name="connsiteY0" fmla="*/ 0 h 2830882"/>
                  <a:gd name="connsiteX1" fmla="*/ 0 w 663879"/>
                  <a:gd name="connsiteY1" fmla="*/ 2830882 h 2830882"/>
                  <a:gd name="connsiteX2" fmla="*/ 601249 w 663879"/>
                  <a:gd name="connsiteY2" fmla="*/ 2818356 h 2830882"/>
                  <a:gd name="connsiteX3" fmla="*/ 663879 w 663879"/>
                  <a:gd name="connsiteY3" fmla="*/ 0 h 2830882"/>
                  <a:gd name="connsiteX4" fmla="*/ 12526 w 663879"/>
                  <a:gd name="connsiteY4" fmla="*/ 0 h 2830882"/>
                  <a:gd name="connsiteX0" fmla="*/ 12526 w 663879"/>
                  <a:gd name="connsiteY0" fmla="*/ 0 h 2830882"/>
                  <a:gd name="connsiteX1" fmla="*/ 0 w 663879"/>
                  <a:gd name="connsiteY1" fmla="*/ 2830882 h 2830882"/>
                  <a:gd name="connsiteX2" fmla="*/ 601249 w 663879"/>
                  <a:gd name="connsiteY2" fmla="*/ 2818356 h 2830882"/>
                  <a:gd name="connsiteX3" fmla="*/ 663879 w 663879"/>
                  <a:gd name="connsiteY3" fmla="*/ 0 h 2830882"/>
                  <a:gd name="connsiteX4" fmla="*/ 12526 w 663879"/>
                  <a:gd name="connsiteY4" fmla="*/ 0 h 2830882"/>
                  <a:gd name="connsiteX0" fmla="*/ 150312 w 801665"/>
                  <a:gd name="connsiteY0" fmla="*/ 0 h 2818356"/>
                  <a:gd name="connsiteX1" fmla="*/ 0 w 801665"/>
                  <a:gd name="connsiteY1" fmla="*/ 2805830 h 2818356"/>
                  <a:gd name="connsiteX2" fmla="*/ 739035 w 801665"/>
                  <a:gd name="connsiteY2" fmla="*/ 2818356 h 2818356"/>
                  <a:gd name="connsiteX3" fmla="*/ 801665 w 801665"/>
                  <a:gd name="connsiteY3" fmla="*/ 0 h 2818356"/>
                  <a:gd name="connsiteX4" fmla="*/ 150312 w 801665"/>
                  <a:gd name="connsiteY4" fmla="*/ 0 h 2818356"/>
                  <a:gd name="connsiteX0" fmla="*/ 150312 w 801665"/>
                  <a:gd name="connsiteY0" fmla="*/ 0 h 2818356"/>
                  <a:gd name="connsiteX1" fmla="*/ 0 w 801665"/>
                  <a:gd name="connsiteY1" fmla="*/ 2805830 h 2818356"/>
                  <a:gd name="connsiteX2" fmla="*/ 563670 w 801665"/>
                  <a:gd name="connsiteY2" fmla="*/ 2818356 h 2818356"/>
                  <a:gd name="connsiteX3" fmla="*/ 801665 w 801665"/>
                  <a:gd name="connsiteY3" fmla="*/ 0 h 2818356"/>
                  <a:gd name="connsiteX4" fmla="*/ 150312 w 801665"/>
                  <a:gd name="connsiteY4" fmla="*/ 0 h 2818356"/>
                  <a:gd name="connsiteX0" fmla="*/ 150312 w 801665"/>
                  <a:gd name="connsiteY0" fmla="*/ 0 h 2805830"/>
                  <a:gd name="connsiteX1" fmla="*/ 0 w 801665"/>
                  <a:gd name="connsiteY1" fmla="*/ 2805830 h 2805830"/>
                  <a:gd name="connsiteX2" fmla="*/ 463462 w 801665"/>
                  <a:gd name="connsiteY2" fmla="*/ 2805830 h 2805830"/>
                  <a:gd name="connsiteX3" fmla="*/ 801665 w 801665"/>
                  <a:gd name="connsiteY3" fmla="*/ 0 h 2805830"/>
                  <a:gd name="connsiteX4" fmla="*/ 150312 w 801665"/>
                  <a:gd name="connsiteY4" fmla="*/ 0 h 2805830"/>
                  <a:gd name="connsiteX0" fmla="*/ 150312 w 801665"/>
                  <a:gd name="connsiteY0" fmla="*/ 0 h 2862167"/>
                  <a:gd name="connsiteX1" fmla="*/ 0 w 801665"/>
                  <a:gd name="connsiteY1" fmla="*/ 2805830 h 2862167"/>
                  <a:gd name="connsiteX2" fmla="*/ 381122 w 801665"/>
                  <a:gd name="connsiteY2" fmla="*/ 2862167 h 2862167"/>
                  <a:gd name="connsiteX3" fmla="*/ 801665 w 801665"/>
                  <a:gd name="connsiteY3" fmla="*/ 0 h 2862167"/>
                  <a:gd name="connsiteX4" fmla="*/ 150312 w 801665"/>
                  <a:gd name="connsiteY4" fmla="*/ 0 h 2862167"/>
                  <a:gd name="connsiteX0" fmla="*/ 0 w 651353"/>
                  <a:gd name="connsiteY0" fmla="*/ 0 h 2862167"/>
                  <a:gd name="connsiteX1" fmla="*/ 4324 w 651353"/>
                  <a:gd name="connsiteY1" fmla="*/ 2802540 h 2862167"/>
                  <a:gd name="connsiteX2" fmla="*/ 230810 w 651353"/>
                  <a:gd name="connsiteY2" fmla="*/ 2862167 h 2862167"/>
                  <a:gd name="connsiteX3" fmla="*/ 651353 w 651353"/>
                  <a:gd name="connsiteY3" fmla="*/ 0 h 2862167"/>
                  <a:gd name="connsiteX4" fmla="*/ 0 w 651353"/>
                  <a:gd name="connsiteY4" fmla="*/ 0 h 2862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1353" h="2862167">
                    <a:moveTo>
                      <a:pt x="0" y="0"/>
                    </a:moveTo>
                    <a:cubicBezTo>
                      <a:pt x="208768" y="1056361"/>
                      <a:pt x="8499" y="1858913"/>
                      <a:pt x="4324" y="2802540"/>
                    </a:cubicBezTo>
                    <a:lnTo>
                      <a:pt x="230810" y="2862167"/>
                    </a:lnTo>
                    <a:lnTo>
                      <a:pt x="65135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423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Freeform 74"/>
              <p:cNvSpPr/>
              <p:nvPr/>
            </p:nvSpPr>
            <p:spPr>
              <a:xfrm>
                <a:off x="7568475" y="3517580"/>
                <a:ext cx="597477" cy="2566979"/>
              </a:xfrm>
              <a:custGeom>
                <a:avLst/>
                <a:gdLst>
                  <a:gd name="connsiteX0" fmla="*/ 12526 w 663879"/>
                  <a:gd name="connsiteY0" fmla="*/ 0 h 2830882"/>
                  <a:gd name="connsiteX1" fmla="*/ 0 w 663879"/>
                  <a:gd name="connsiteY1" fmla="*/ 2830882 h 2830882"/>
                  <a:gd name="connsiteX2" fmla="*/ 601249 w 663879"/>
                  <a:gd name="connsiteY2" fmla="*/ 2818356 h 2830882"/>
                  <a:gd name="connsiteX3" fmla="*/ 663879 w 663879"/>
                  <a:gd name="connsiteY3" fmla="*/ 0 h 2830882"/>
                  <a:gd name="connsiteX4" fmla="*/ 12526 w 663879"/>
                  <a:gd name="connsiteY4" fmla="*/ 0 h 2830882"/>
                  <a:gd name="connsiteX0" fmla="*/ 62 w 651415"/>
                  <a:gd name="connsiteY0" fmla="*/ 0 h 2830882"/>
                  <a:gd name="connsiteX1" fmla="*/ 200479 w 651415"/>
                  <a:gd name="connsiteY1" fmla="*/ 2830882 h 2830882"/>
                  <a:gd name="connsiteX2" fmla="*/ 588785 w 651415"/>
                  <a:gd name="connsiteY2" fmla="*/ 2818356 h 2830882"/>
                  <a:gd name="connsiteX3" fmla="*/ 651415 w 651415"/>
                  <a:gd name="connsiteY3" fmla="*/ 0 h 2830882"/>
                  <a:gd name="connsiteX4" fmla="*/ 62 w 651415"/>
                  <a:gd name="connsiteY4" fmla="*/ 0 h 2830882"/>
                  <a:gd name="connsiteX0" fmla="*/ 39 w 651392"/>
                  <a:gd name="connsiteY0" fmla="*/ 0 h 2818356"/>
                  <a:gd name="connsiteX1" fmla="*/ 325482 w 651392"/>
                  <a:gd name="connsiteY1" fmla="*/ 2778240 h 2818356"/>
                  <a:gd name="connsiteX2" fmla="*/ 588762 w 651392"/>
                  <a:gd name="connsiteY2" fmla="*/ 2818356 h 2818356"/>
                  <a:gd name="connsiteX3" fmla="*/ 651392 w 651392"/>
                  <a:gd name="connsiteY3" fmla="*/ 0 h 2818356"/>
                  <a:gd name="connsiteX4" fmla="*/ 39 w 651392"/>
                  <a:gd name="connsiteY4" fmla="*/ 0 h 2818356"/>
                  <a:gd name="connsiteX0" fmla="*/ 39 w 651392"/>
                  <a:gd name="connsiteY0" fmla="*/ 0 h 2798615"/>
                  <a:gd name="connsiteX1" fmla="*/ 325482 w 651392"/>
                  <a:gd name="connsiteY1" fmla="*/ 2778240 h 2798615"/>
                  <a:gd name="connsiteX2" fmla="*/ 549281 w 651392"/>
                  <a:gd name="connsiteY2" fmla="*/ 2798615 h 2798615"/>
                  <a:gd name="connsiteX3" fmla="*/ 651392 w 651392"/>
                  <a:gd name="connsiteY3" fmla="*/ 0 h 2798615"/>
                  <a:gd name="connsiteX4" fmla="*/ 39 w 651392"/>
                  <a:gd name="connsiteY4" fmla="*/ 0 h 2798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1392" h="2798615">
                    <a:moveTo>
                      <a:pt x="39" y="0"/>
                    </a:moveTo>
                    <a:cubicBezTo>
                      <a:pt x="-4136" y="943627"/>
                      <a:pt x="329657" y="1834613"/>
                      <a:pt x="325482" y="2778240"/>
                    </a:cubicBezTo>
                    <a:lnTo>
                      <a:pt x="549281" y="2798615"/>
                    </a:lnTo>
                    <a:lnTo>
                      <a:pt x="651392" y="0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1423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reeform 75"/>
              <p:cNvSpPr/>
              <p:nvPr/>
            </p:nvSpPr>
            <p:spPr>
              <a:xfrm>
                <a:off x="7870479" y="6014519"/>
                <a:ext cx="404388" cy="190123"/>
              </a:xfrm>
              <a:custGeom>
                <a:avLst/>
                <a:gdLst>
                  <a:gd name="connsiteX0" fmla="*/ 0 w 404388"/>
                  <a:gd name="connsiteY0" fmla="*/ 48285 h 190123"/>
                  <a:gd name="connsiteX1" fmla="*/ 0 w 404388"/>
                  <a:gd name="connsiteY1" fmla="*/ 178051 h 190123"/>
                  <a:gd name="connsiteX2" fmla="*/ 404388 w 404388"/>
                  <a:gd name="connsiteY2" fmla="*/ 190123 h 190123"/>
                  <a:gd name="connsiteX3" fmla="*/ 105624 w 404388"/>
                  <a:gd name="connsiteY3" fmla="*/ 0 h 190123"/>
                  <a:gd name="connsiteX4" fmla="*/ 0 w 404388"/>
                  <a:gd name="connsiteY4" fmla="*/ 48285 h 190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4388" h="190123">
                    <a:moveTo>
                      <a:pt x="0" y="48285"/>
                    </a:moveTo>
                    <a:lnTo>
                      <a:pt x="0" y="178051"/>
                    </a:lnTo>
                    <a:lnTo>
                      <a:pt x="404388" y="190123"/>
                    </a:lnTo>
                    <a:lnTo>
                      <a:pt x="105624" y="0"/>
                    </a:lnTo>
                    <a:lnTo>
                      <a:pt x="0" y="48285"/>
                    </a:lnTo>
                    <a:close/>
                  </a:path>
                </a:pathLst>
              </a:custGeom>
              <a:solidFill>
                <a:srgbClr val="1423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reeform 76"/>
              <p:cNvSpPr/>
              <p:nvPr/>
            </p:nvSpPr>
            <p:spPr>
              <a:xfrm>
                <a:off x="7253323" y="6014519"/>
                <a:ext cx="404388" cy="190123"/>
              </a:xfrm>
              <a:custGeom>
                <a:avLst/>
                <a:gdLst>
                  <a:gd name="connsiteX0" fmla="*/ 0 w 404388"/>
                  <a:gd name="connsiteY0" fmla="*/ 48285 h 190123"/>
                  <a:gd name="connsiteX1" fmla="*/ 0 w 404388"/>
                  <a:gd name="connsiteY1" fmla="*/ 178051 h 190123"/>
                  <a:gd name="connsiteX2" fmla="*/ 404388 w 404388"/>
                  <a:gd name="connsiteY2" fmla="*/ 190123 h 190123"/>
                  <a:gd name="connsiteX3" fmla="*/ 105624 w 404388"/>
                  <a:gd name="connsiteY3" fmla="*/ 0 h 190123"/>
                  <a:gd name="connsiteX4" fmla="*/ 0 w 404388"/>
                  <a:gd name="connsiteY4" fmla="*/ 48285 h 190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4388" h="190123">
                    <a:moveTo>
                      <a:pt x="0" y="48285"/>
                    </a:moveTo>
                    <a:lnTo>
                      <a:pt x="0" y="178051"/>
                    </a:lnTo>
                    <a:lnTo>
                      <a:pt x="404388" y="190123"/>
                    </a:lnTo>
                    <a:lnTo>
                      <a:pt x="105624" y="0"/>
                    </a:lnTo>
                    <a:lnTo>
                      <a:pt x="0" y="48285"/>
                    </a:lnTo>
                    <a:close/>
                  </a:path>
                </a:pathLst>
              </a:custGeom>
              <a:solidFill>
                <a:srgbClr val="1423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08" y="35196"/>
            <a:ext cx="2125623" cy="212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30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699">
            <a:off x="1642350" y="3970798"/>
            <a:ext cx="3211973" cy="274445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026" y="3766108"/>
            <a:ext cx="3266349" cy="280394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4" y="1623677"/>
            <a:ext cx="3266349" cy="280394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304" y="1298011"/>
            <a:ext cx="3211973" cy="274445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59114" y="233104"/>
            <a:ext cx="56672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4923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SURSE DE FINANTARE</a:t>
            </a:r>
            <a:endParaRPr lang="en-US" sz="3200" b="1" dirty="0">
              <a:solidFill>
                <a:srgbClr val="F4923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 rot="258229">
            <a:off x="438367" y="1989324"/>
            <a:ext cx="2964296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granturi</a:t>
            </a:r>
            <a:r>
              <a:rPr lang="en-US" sz="9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9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pe care startup-</a:t>
            </a:r>
            <a:r>
              <a:rPr lang="en-US" sz="9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urile</a:t>
            </a:r>
            <a:r>
              <a:rPr lang="en-US" sz="9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le pot </a:t>
            </a:r>
            <a:r>
              <a:rPr lang="en-US" sz="9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obtine</a:t>
            </a:r>
            <a:r>
              <a:rPr lang="en-US" sz="9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in </a:t>
            </a:r>
            <a:r>
              <a:rPr lang="en-US" sz="9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cadrul</a:t>
            </a:r>
            <a:r>
              <a:rPr lang="en-US" sz="9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unui</a:t>
            </a:r>
            <a:r>
              <a:rPr lang="en-US" sz="9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program de </a:t>
            </a:r>
            <a:r>
              <a:rPr lang="en-US" sz="9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accelerare</a:t>
            </a:r>
            <a:r>
              <a:rPr lang="en-US" sz="9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ori</a:t>
            </a:r>
            <a:r>
              <a:rPr lang="en-US" sz="9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pre-</a:t>
            </a:r>
            <a:r>
              <a:rPr lang="en-US" sz="9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accelerare</a:t>
            </a:r>
            <a:r>
              <a:rPr lang="en-US" sz="9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sau </a:t>
            </a:r>
            <a:r>
              <a:rPr lang="en-US" sz="9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diferite</a:t>
            </a:r>
            <a:r>
              <a:rPr lang="en-US" sz="9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competitii</a:t>
            </a:r>
            <a:r>
              <a:rPr lang="en-US" sz="9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destinate</a:t>
            </a:r>
            <a:r>
              <a:rPr lang="en-US" sz="9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startup-</a:t>
            </a:r>
            <a:r>
              <a:rPr lang="en-US" sz="9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urilor</a:t>
            </a:r>
            <a:r>
              <a:rPr lang="en-US" sz="9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care de </a:t>
            </a:r>
            <a:r>
              <a:rPr lang="en-US" sz="9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cele</a:t>
            </a:r>
            <a:r>
              <a:rPr lang="en-US" sz="9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mai </a:t>
            </a:r>
            <a:r>
              <a:rPr lang="en-US" sz="9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multe</a:t>
            </a:r>
            <a:r>
              <a:rPr lang="en-US" sz="9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ori</a:t>
            </a:r>
            <a:r>
              <a:rPr lang="en-US" sz="9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nu </a:t>
            </a:r>
            <a:r>
              <a:rPr lang="en-US" sz="9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depasesc</a:t>
            </a:r>
            <a:r>
              <a:rPr lang="en-US" sz="9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25.000 de euro. </a:t>
            </a:r>
            <a:r>
              <a:rPr lang="en-US" sz="9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Acestea</a:t>
            </a:r>
            <a:r>
              <a:rPr lang="en-US" sz="9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au in principal ca </a:t>
            </a:r>
            <a:r>
              <a:rPr lang="en-US" sz="9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scop</a:t>
            </a:r>
            <a:r>
              <a:rPr lang="en-US" sz="9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sprijirea</a:t>
            </a:r>
            <a:r>
              <a:rPr lang="en-US" sz="9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lansarii</a:t>
            </a:r>
            <a:r>
              <a:rPr lang="en-US" sz="9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startup-</a:t>
            </a:r>
            <a:r>
              <a:rPr lang="en-US" sz="9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urilor</a:t>
            </a:r>
            <a:r>
              <a:rPr lang="en-US" sz="9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pe </a:t>
            </a:r>
            <a:r>
              <a:rPr lang="en-US" sz="9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piata</a:t>
            </a:r>
            <a:r>
              <a:rPr lang="en-US" sz="9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 </a:t>
            </a:r>
            <a:r>
              <a:rPr lang="en-US" sz="9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</a:t>
            </a:r>
            <a:r>
              <a:rPr lang="en-US" sz="900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xista</a:t>
            </a:r>
            <a:r>
              <a:rPr lang="en-US" sz="9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9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mai </a:t>
            </a:r>
            <a:r>
              <a:rPr lang="en-US" sz="9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multe</a:t>
            </a:r>
            <a:r>
              <a:rPr lang="en-US" sz="9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programe</a:t>
            </a:r>
            <a:r>
              <a:rPr lang="en-US" sz="9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pre-</a:t>
            </a:r>
            <a:r>
              <a:rPr lang="en-US" sz="9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accelerare</a:t>
            </a:r>
            <a:r>
              <a:rPr lang="en-US" sz="9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care </a:t>
            </a:r>
            <a:r>
              <a:rPr lang="en-US" sz="9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chiar</a:t>
            </a:r>
            <a:r>
              <a:rPr lang="en-US" sz="9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daca</a:t>
            </a:r>
            <a:r>
              <a:rPr lang="en-US" sz="9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nu </a:t>
            </a:r>
            <a:r>
              <a:rPr lang="en-US" sz="9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aduc</a:t>
            </a:r>
            <a:r>
              <a:rPr lang="en-US" sz="9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finantari</a:t>
            </a:r>
            <a:r>
              <a:rPr lang="en-US" sz="9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directe</a:t>
            </a:r>
            <a:r>
              <a:rPr lang="en-US" sz="9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proiectelor</a:t>
            </a:r>
            <a:r>
              <a:rPr lang="en-US" sz="9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inscrise</a:t>
            </a:r>
            <a:r>
              <a:rPr lang="en-US" sz="9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le </a:t>
            </a:r>
            <a:r>
              <a:rPr lang="en-US" sz="9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ofera</a:t>
            </a:r>
            <a:r>
              <a:rPr lang="en-US" sz="9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acestora</a:t>
            </a:r>
            <a:r>
              <a:rPr lang="en-US" sz="9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mentoratul</a:t>
            </a:r>
            <a:r>
              <a:rPr lang="en-US" sz="9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si </a:t>
            </a:r>
            <a:r>
              <a:rPr lang="en-US" sz="9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pregatirea</a:t>
            </a:r>
            <a:r>
              <a:rPr lang="en-US" sz="9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necesara</a:t>
            </a:r>
            <a:r>
              <a:rPr lang="en-US" sz="9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pentru a </a:t>
            </a:r>
            <a:r>
              <a:rPr lang="en-US" sz="9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putea</a:t>
            </a:r>
            <a:r>
              <a:rPr lang="en-US" sz="9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atrage</a:t>
            </a:r>
            <a:r>
              <a:rPr lang="en-US" sz="9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investitii</a:t>
            </a:r>
            <a:r>
              <a:rPr lang="en-US" sz="9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39457" y="4309779"/>
            <a:ext cx="2617758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este o forma de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strangere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fonduri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care se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realizeaza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online, pe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platforme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speciale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acreditate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unde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antreprenorii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isi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listeaza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proiectele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(produse sau servicii).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Aceste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proiecte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sunt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finantate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apoi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utilizatorii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platformei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care pot fi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atat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persoane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fizice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cat si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juridice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care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doresc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sa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contribuie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la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punerea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in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practica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a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acelor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proiecte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Fiecare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platforma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are un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regulament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functionare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iar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recent a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fost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elaborat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si un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proiect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lege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pentru </a:t>
            </a:r>
            <a:r>
              <a:rPr lang="en-US" sz="9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crowdfunding.</a:t>
            </a:r>
            <a:endParaRPr lang="en-US" sz="900" dirty="0">
              <a:solidFill>
                <a:schemeClr val="bg1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42350" y="1101459"/>
            <a:ext cx="441324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i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GRANT-URI de tip non-equity</a:t>
            </a:r>
            <a:endParaRPr lang="en-US" sz="1000" i="1" dirty="0"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4" name="Rectangle 3"/>
          <p:cNvSpPr/>
          <p:nvPr/>
        </p:nvSpPr>
        <p:spPr>
          <a:xfrm rot="10800000" flipV="1">
            <a:off x="3650697" y="5950611"/>
            <a:ext cx="43093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i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CROWFUNDING</a:t>
            </a:r>
          </a:p>
          <a:p>
            <a:pPr algn="ctr"/>
            <a:endParaRPr lang="en-US" sz="1000" b="1" i="1" dirty="0" smtClean="0">
              <a:solidFill>
                <a:schemeClr val="bg1"/>
              </a:solidFill>
              <a:latin typeface="Segoe Print" charset="0"/>
              <a:ea typeface="Segoe Print" charset="0"/>
              <a:cs typeface="Segoe Print" charset="0"/>
            </a:endParaRPr>
          </a:p>
          <a:p>
            <a:pPr algn="ctr"/>
            <a:r>
              <a:rPr lang="en-US" sz="1000" b="1" i="1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Finantare</a:t>
            </a:r>
            <a:r>
              <a:rPr lang="en-US" sz="1000" b="1" i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000" b="1" i="1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participativa</a:t>
            </a:r>
            <a:endParaRPr lang="en-US" sz="1000" i="1" dirty="0"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033820" y="1020799"/>
            <a:ext cx="14574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BUSINESS ANGELS</a:t>
            </a:r>
            <a:endParaRPr lang="en-US" sz="1000" i="1" dirty="0"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26" name="Rectangle 25"/>
          <p:cNvSpPr/>
          <p:nvPr/>
        </p:nvSpPr>
        <p:spPr>
          <a:xfrm rot="21393898">
            <a:off x="8358181" y="1620680"/>
            <a:ext cx="278825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investitori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cu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experienta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in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domeniul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afacerilor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care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ofera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resurse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pot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acorda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suport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financiar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startup-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urilor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care nu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dispun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acestea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iar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cele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mai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multe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ori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prin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acest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tip de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investitie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finantatorul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devine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actionar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in startup.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Investitiile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business angels pot fi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intre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3.000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200.000 de euro.</a:t>
            </a:r>
          </a:p>
          <a:p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Startup-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ul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care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solicita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investitia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trebuie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sa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fie o firma mica, cu active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cifra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afaceri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mai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mici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10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milioane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euro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sa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aiba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mai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putin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50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salariati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 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748949" y="4853600"/>
            <a:ext cx="20572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FONDURI de private equity &amp; venture capital</a:t>
            </a:r>
            <a:endParaRPr lang="en-US" sz="1000" i="1" dirty="0"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28" name="Rectangle 27"/>
          <p:cNvSpPr/>
          <p:nvPr/>
        </p:nvSpPr>
        <p:spPr>
          <a:xfrm rot="218399">
            <a:off x="8218857" y="3973947"/>
            <a:ext cx="2862989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vehicule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investiţii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al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căror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capital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provine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fie de la un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investitor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privat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fie de la un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investitor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institutional,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precum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BERD (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Banca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Europeană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pentru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Reconstrucţie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şi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Dezvoltare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).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Investitiile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fondurilor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private equity pot fi de tip buy-out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vizeaza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achiziţia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pachetului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majoritar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acţiuni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al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companiilor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care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primesc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investitia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sau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de tip venture, care se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adreseaza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in special startup-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urilor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;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acestea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se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incadreaza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in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categoria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investitiilor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tip seed (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facute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foarte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devreme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in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parcursul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unei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companii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ajutorul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fiind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gandit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sa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sustina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compania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doar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in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primele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etape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sz="9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dezvoltare</a:t>
            </a:r>
            <a:r>
              <a:rPr lang="en-US" sz="9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). 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779941" y="1691829"/>
            <a:ext cx="43131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Nu </a:t>
            </a:r>
            <a:r>
              <a:rPr lang="en-US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pleca</a:t>
            </a:r>
            <a:r>
              <a:rPr lang="en-US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la </a:t>
            </a:r>
            <a:r>
              <a:rPr lang="en-US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premiza</a:t>
            </a:r>
            <a:r>
              <a:rPr lang="en-US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ca </a:t>
            </a:r>
            <a:r>
              <a:rPr lang="en-US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potentialul</a:t>
            </a:r>
            <a:r>
              <a:rPr lang="en-US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tau </a:t>
            </a:r>
            <a:r>
              <a:rPr lang="en-US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finantator</a:t>
            </a:r>
            <a:r>
              <a:rPr lang="en-US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iti</a:t>
            </a:r>
            <a:r>
              <a:rPr lang="en-US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va</a:t>
            </a:r>
            <a:r>
              <a:rPr lang="en-US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oferi</a:t>
            </a:r>
            <a:r>
              <a:rPr lang="en-US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neconditionat</a:t>
            </a:r>
            <a:r>
              <a:rPr lang="en-US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atentia</a:t>
            </a:r>
            <a:r>
              <a:rPr lang="en-US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sa</a:t>
            </a:r>
            <a:r>
              <a:rPr lang="en-US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Castigai</a:t>
            </a:r>
            <a:r>
              <a:rPr lang="en-US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-o!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315" y="3022764"/>
            <a:ext cx="1486687" cy="1486687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82138" y="0"/>
            <a:ext cx="1474577" cy="114762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988" y="5786378"/>
            <a:ext cx="874723" cy="88246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87984" flipH="1">
            <a:off x="7434115" y="4993700"/>
            <a:ext cx="873899" cy="88246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4957" flipH="1" flipV="1">
            <a:off x="8443655" y="902116"/>
            <a:ext cx="925143" cy="791791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85963">
            <a:off x="2096410" y="1146386"/>
            <a:ext cx="929059" cy="88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7307" y="479252"/>
            <a:ext cx="115738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F4923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Ce “</a:t>
            </a:r>
            <a:r>
              <a:rPr lang="en-US" sz="2000" b="1" dirty="0" err="1" smtClean="0">
                <a:solidFill>
                  <a:srgbClr val="F4923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cantitate</a:t>
            </a:r>
            <a:r>
              <a:rPr lang="en-US" sz="2000" b="1" dirty="0" smtClean="0">
                <a:solidFill>
                  <a:srgbClr val="F4923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” de branding este </a:t>
            </a:r>
            <a:r>
              <a:rPr lang="en-US" sz="2000" b="1" dirty="0" err="1" smtClean="0">
                <a:solidFill>
                  <a:srgbClr val="F4923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necesara</a:t>
            </a:r>
            <a:r>
              <a:rPr lang="en-US" sz="2000" b="1" dirty="0" smtClean="0">
                <a:solidFill>
                  <a:srgbClr val="F4923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 pentru un start-up de </a:t>
            </a:r>
            <a:r>
              <a:rPr lang="en-US" sz="2000" b="1" dirty="0" err="1" smtClean="0">
                <a:solidFill>
                  <a:srgbClr val="F4923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succes</a:t>
            </a:r>
            <a:r>
              <a:rPr lang="en-US" sz="2000" b="1" dirty="0">
                <a:solidFill>
                  <a:srgbClr val="F4923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?</a:t>
            </a:r>
            <a:endParaRPr lang="en-US" sz="2000" b="1" dirty="0">
              <a:solidFill>
                <a:srgbClr val="F4923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37646" y="1366682"/>
            <a:ext cx="66792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“</a:t>
            </a:r>
            <a:r>
              <a:rPr lang="en-US" b="1" i="1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oricine</a:t>
            </a:r>
            <a:r>
              <a:rPr lang="en-US" b="1" i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poate produce, </a:t>
            </a:r>
            <a:r>
              <a:rPr lang="en-US" b="1" i="1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insa</a:t>
            </a:r>
            <a:r>
              <a:rPr lang="en-US" b="1" i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nu </a:t>
            </a:r>
            <a:r>
              <a:rPr lang="en-US" b="1" i="1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orice</a:t>
            </a:r>
            <a:r>
              <a:rPr lang="en-US" b="1" i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poate </a:t>
            </a:r>
            <a:r>
              <a:rPr lang="en-US" b="1" i="1" dirty="0" err="1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vinde</a:t>
            </a:r>
            <a:r>
              <a:rPr lang="en-US" b="1" i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…”</a:t>
            </a:r>
            <a:endParaRPr lang="en-US" dirty="0">
              <a:solidFill>
                <a:schemeClr val="bg1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9271" y="2223333"/>
            <a:ext cx="523674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Pentru a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ajunge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la </a:t>
            </a:r>
            <a:r>
              <a:rPr lang="en-US" sz="12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VANZARE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trebuie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sa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trecem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printr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-un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proces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complex, in care se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intrepatrund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si se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succed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elementele</a:t>
            </a:r>
            <a:r>
              <a:rPr lang="en-US" sz="12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macro</a:t>
            </a:r>
            <a:r>
              <a:rPr lang="en-US" sz="12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:</a:t>
            </a:r>
          </a:p>
          <a:p>
            <a:endParaRPr lang="en-US" sz="1200" dirty="0">
              <a:solidFill>
                <a:schemeClr val="bg1"/>
              </a:solidFill>
              <a:latin typeface="Comic Sans MS" charset="0"/>
              <a:ea typeface="Comic Sans MS" charset="0"/>
              <a:cs typeface="Comic Sans MS" charset="0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analiza</a:t>
            </a:r>
            <a:r>
              <a:rPr lang="en-US" sz="12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oportunitatilor</a:t>
            </a:r>
            <a:r>
              <a:rPr lang="en-US" sz="12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testarea</a:t>
            </a:r>
            <a:r>
              <a:rPr lang="en-US" sz="12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ideii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prin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prisma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viabilitatii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si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functionalitatii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ca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produs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/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serviciu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(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utilizari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utilizatori,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atribute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inovatie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grup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tinta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daca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reprezinta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o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nevoie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constientizata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in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piata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sau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trebuie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sa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formam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piata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etc</a:t>
            </a:r>
            <a:r>
              <a:rPr lang="en-US" sz="12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.), </a:t>
            </a:r>
            <a:r>
              <a:rPr lang="en-US" sz="12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costuri</a:t>
            </a:r>
            <a:r>
              <a:rPr lang="en-US" sz="12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si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infrastructura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sz="12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implementare</a:t>
            </a:r>
            <a:r>
              <a:rPr lang="en-US" sz="12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logistica</a:t>
            </a:r>
            <a:r>
              <a:rPr lang="en-US" sz="12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de </a:t>
            </a:r>
            <a:r>
              <a:rPr lang="en-US" sz="12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distributie</a:t>
            </a:r>
            <a:r>
              <a:rPr lang="en-US" sz="12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/</a:t>
            </a:r>
            <a:r>
              <a:rPr lang="en-US" sz="12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livrare</a:t>
            </a:r>
            <a:r>
              <a:rPr lang="en-US" sz="12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600" dirty="0" smtClean="0">
                <a:latin typeface="Comic Sans MS" charset="0"/>
                <a:ea typeface="Comic Sans MS" charset="0"/>
                <a:cs typeface="Comic Sans MS" charset="0"/>
              </a:rPr>
              <a:t>branding</a:t>
            </a:r>
            <a:r>
              <a:rPr lang="en-US" sz="12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comunicare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capacitate 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de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deservire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a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clientilor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actuali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vs.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noi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clienti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. </a:t>
            </a:r>
            <a:endParaRPr lang="en-US" sz="1200" dirty="0" smtClean="0">
              <a:solidFill>
                <a:schemeClr val="bg1"/>
              </a:solidFill>
              <a:latin typeface="Comic Sans MS" charset="0"/>
              <a:ea typeface="Comic Sans MS" charset="0"/>
              <a:cs typeface="Comic Sans MS" charset="0"/>
            </a:endParaRPr>
          </a:p>
          <a:p>
            <a:endParaRPr lang="en-US" sz="1200" dirty="0">
              <a:solidFill>
                <a:schemeClr val="bg1"/>
              </a:solidFill>
              <a:latin typeface="Comic Sans MS" charset="0"/>
              <a:ea typeface="Comic Sans MS" charset="0"/>
              <a:cs typeface="Comic Sans MS" charset="0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Dintre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aceste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elemente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deseori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Branding-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ul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este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dezavantajat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sau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neglijat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in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procesul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start-up.</a:t>
            </a:r>
            <a:r>
              <a:rPr lang="en-US" sz="12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/>
            </a:r>
            <a:br>
              <a:rPr lang="en-US" sz="1200" b="1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</a:br>
            <a:endParaRPr lang="en-US" sz="1200" b="0" i="0" dirty="0">
              <a:solidFill>
                <a:schemeClr val="bg1"/>
              </a:solidFill>
              <a:effectLst/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24611" y="1891466"/>
            <a:ext cx="54581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Unul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dintre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rezultatele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procesului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branding este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tocmai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strategia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branding care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defineste</a:t>
            </a:r>
            <a:r>
              <a:rPr lang="en-US" sz="12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/>
            </a:r>
            <a:b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</a:b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   -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viziunea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brandului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(ce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doreste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brandul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sa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devina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),</a:t>
            </a:r>
          </a:p>
          <a:p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   -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promisiunile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brandului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(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angajamentul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brandului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in fata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clientilor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),</a:t>
            </a:r>
          </a:p>
          <a:p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   -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pozitionarea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brandului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(cum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doresti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ca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brandul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tau sa fie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perceput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si care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sunt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avantajele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competitive),</a:t>
            </a:r>
          </a:p>
          <a:p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   -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procesul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livrare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(cum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doresti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sa-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implinesti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promisiunea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facuta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in fata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clientilor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si care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sunt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actiunile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intreprinse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pentru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aceasta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).</a:t>
            </a:r>
            <a:b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</a:b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/>
            </a:r>
            <a:b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</a:b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Cu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alte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cuvinte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inainte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toate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trebuie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sa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iti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raspunzi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la o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serie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intrebari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vitale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pentru un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inceput</a:t>
            </a:r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 de business </a:t>
            </a:r>
            <a:r>
              <a:rPr lang="en-US" sz="1200" dirty="0" err="1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profitabil</a:t>
            </a:r>
            <a:r>
              <a:rPr lang="en-US" sz="12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:</a:t>
            </a:r>
            <a:endParaRPr lang="en-US" sz="1200" dirty="0">
              <a:solidFill>
                <a:schemeClr val="bg1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164244" y="4298320"/>
            <a:ext cx="54319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   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→</a:t>
            </a:r>
            <a:r>
              <a:rPr lang="en-US" sz="1200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b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ce </a:t>
            </a:r>
            <a:r>
              <a:rPr lang="en-US" sz="12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doresti</a:t>
            </a:r>
            <a:r>
              <a:rPr lang="en-US" sz="12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sa </a:t>
            </a:r>
            <a:r>
              <a:rPr lang="en-US" sz="12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reprezinti</a:t>
            </a:r>
            <a:r>
              <a:rPr lang="en-US" sz="12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in </a:t>
            </a:r>
            <a:r>
              <a:rPr lang="en-US" sz="12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piata</a:t>
            </a:r>
            <a:r>
              <a:rPr lang="en-US" sz="1200" b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;</a:t>
            </a:r>
          </a:p>
          <a:p>
            <a:endParaRPr lang="en-US" sz="1200" b="1" dirty="0">
              <a:solidFill>
                <a:schemeClr val="bg1"/>
              </a:solidFill>
              <a:latin typeface="Segoe Print" charset="0"/>
              <a:ea typeface="Segoe Print" charset="0"/>
              <a:cs typeface="Segoe Print" charset="0"/>
            </a:endParaRPr>
          </a:p>
          <a:p>
            <a:r>
              <a:rPr lang="en-US" sz="12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  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→</a:t>
            </a:r>
            <a:r>
              <a:rPr lang="en-US" sz="1200" b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ce </a:t>
            </a:r>
            <a:r>
              <a:rPr lang="en-US" sz="12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ofera</a:t>
            </a:r>
            <a:r>
              <a:rPr lang="en-US" sz="12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produsul</a:t>
            </a:r>
            <a:r>
              <a:rPr lang="en-US" sz="12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/</a:t>
            </a:r>
            <a:r>
              <a:rPr lang="en-US" sz="12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serviciul</a:t>
            </a:r>
            <a:r>
              <a:rPr lang="en-US" sz="12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tau in </a:t>
            </a:r>
            <a:r>
              <a:rPr lang="en-US" sz="12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termeni</a:t>
            </a:r>
            <a:r>
              <a:rPr lang="en-US" sz="12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</a:t>
            </a:r>
            <a:r>
              <a:rPr lang="en-US" sz="12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functii</a:t>
            </a:r>
            <a:r>
              <a:rPr lang="en-US" sz="12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</a:t>
            </a:r>
            <a:r>
              <a:rPr lang="en-US" sz="12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utilizari</a:t>
            </a:r>
            <a:r>
              <a:rPr lang="en-US" sz="12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si </a:t>
            </a:r>
            <a:r>
              <a:rPr lang="en-US" sz="12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plusvaloare</a:t>
            </a:r>
            <a:r>
              <a:rPr lang="en-US" sz="1200" b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;</a:t>
            </a:r>
          </a:p>
          <a:p>
            <a:endParaRPr lang="en-US" sz="1200" b="1" dirty="0">
              <a:solidFill>
                <a:schemeClr val="bg1"/>
              </a:solidFill>
              <a:latin typeface="Segoe Print" charset="0"/>
              <a:ea typeface="Segoe Print" charset="0"/>
              <a:cs typeface="Segoe Print" charset="0"/>
            </a:endParaRPr>
          </a:p>
          <a:p>
            <a:r>
              <a:rPr lang="en-US" sz="12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  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→</a:t>
            </a:r>
            <a:r>
              <a:rPr lang="en-US" sz="1200" b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care </a:t>
            </a:r>
            <a:r>
              <a:rPr lang="en-US" sz="12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este </a:t>
            </a:r>
            <a:r>
              <a:rPr lang="en-US" sz="12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locul</a:t>
            </a:r>
            <a:r>
              <a:rPr lang="en-US" sz="12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pe care </a:t>
            </a:r>
            <a:r>
              <a:rPr lang="en-US" sz="12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vrei</a:t>
            </a:r>
            <a:r>
              <a:rPr lang="en-US" sz="12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sa-l </a:t>
            </a:r>
            <a:r>
              <a:rPr lang="en-US" sz="12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ocupe</a:t>
            </a:r>
            <a:r>
              <a:rPr lang="en-US" sz="12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in </a:t>
            </a:r>
            <a:r>
              <a:rPr lang="en-US" sz="12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mintea</a:t>
            </a:r>
            <a:r>
              <a:rPr lang="en-US" sz="12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consumatorului</a:t>
            </a:r>
            <a:r>
              <a:rPr lang="en-US" sz="12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produsul</a:t>
            </a:r>
            <a:r>
              <a:rPr lang="en-US" sz="12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/</a:t>
            </a:r>
            <a:r>
              <a:rPr lang="en-US" sz="12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serviciul</a:t>
            </a:r>
            <a:r>
              <a:rPr lang="en-US" sz="12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tau</a:t>
            </a:r>
            <a:r>
              <a:rPr lang="en-US" sz="1200" b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;</a:t>
            </a:r>
          </a:p>
          <a:p>
            <a:endParaRPr lang="en-US" sz="1200" b="1" dirty="0">
              <a:solidFill>
                <a:schemeClr val="bg1"/>
              </a:solidFill>
              <a:latin typeface="Segoe Print" charset="0"/>
              <a:ea typeface="Segoe Print" charset="0"/>
              <a:cs typeface="Segoe Print" charset="0"/>
            </a:endParaRPr>
          </a:p>
          <a:p>
            <a:r>
              <a:rPr lang="en-US" sz="12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  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→</a:t>
            </a:r>
            <a:r>
              <a:rPr lang="en-US" sz="1200" b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care </a:t>
            </a:r>
            <a:r>
              <a:rPr lang="en-US" sz="12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sunt</a:t>
            </a:r>
            <a:r>
              <a:rPr lang="en-US" sz="12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avantajele</a:t>
            </a:r>
            <a:r>
              <a:rPr lang="en-US" sz="12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competitive (</a:t>
            </a:r>
            <a:r>
              <a:rPr lang="en-US" sz="12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oferta</a:t>
            </a:r>
            <a:r>
              <a:rPr lang="en-US" sz="12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functionala</a:t>
            </a:r>
            <a:r>
              <a:rPr lang="en-US" sz="12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vs </a:t>
            </a:r>
            <a:r>
              <a:rPr lang="en-US" sz="12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pret</a:t>
            </a:r>
            <a:r>
              <a:rPr lang="en-US" sz="1200" b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);</a:t>
            </a:r>
          </a:p>
          <a:p>
            <a:endParaRPr lang="en-US" sz="1200" b="1" dirty="0">
              <a:solidFill>
                <a:schemeClr val="bg1"/>
              </a:solidFill>
              <a:latin typeface="Segoe Print" charset="0"/>
              <a:ea typeface="Segoe Print" charset="0"/>
              <a:cs typeface="Segoe Print" charset="0"/>
            </a:endParaRPr>
          </a:p>
          <a:p>
            <a:r>
              <a:rPr lang="en-US" sz="12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  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→</a:t>
            </a:r>
            <a:r>
              <a:rPr lang="en-US" sz="1200" b="1" dirty="0" smtClean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care </a:t>
            </a:r>
            <a:r>
              <a:rPr lang="en-US" sz="12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sunt</a:t>
            </a:r>
            <a:r>
              <a:rPr lang="en-US" sz="12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modalitatile</a:t>
            </a:r>
            <a:r>
              <a:rPr lang="en-US" sz="12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US" sz="12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livrare</a:t>
            </a:r>
            <a:r>
              <a:rPr lang="en-US" sz="12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ale </a:t>
            </a:r>
            <a:r>
              <a:rPr lang="en-US" sz="12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produsului</a:t>
            </a:r>
            <a:r>
              <a:rPr lang="en-US" sz="12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/</a:t>
            </a:r>
            <a:r>
              <a:rPr lang="en-US" sz="12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serviciului</a:t>
            </a:r>
            <a:r>
              <a:rPr lang="en-US" sz="12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(</a:t>
            </a:r>
            <a:r>
              <a:rPr lang="en-US" sz="12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caracteristici</a:t>
            </a:r>
            <a:r>
              <a:rPr lang="en-US" sz="12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tehnice</a:t>
            </a:r>
            <a:r>
              <a:rPr lang="en-US" sz="12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</a:t>
            </a:r>
            <a:r>
              <a:rPr lang="en-US" sz="12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emotionale</a:t>
            </a:r>
            <a:r>
              <a:rPr lang="en-US" sz="12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de </a:t>
            </a:r>
            <a:r>
              <a:rPr lang="en-US" sz="12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intindere</a:t>
            </a:r>
            <a:r>
              <a:rPr lang="en-US" sz="12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geografica</a:t>
            </a:r>
            <a:r>
              <a:rPr lang="en-US" sz="12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etc</a:t>
            </a:r>
            <a:r>
              <a:rPr lang="en-US" sz="12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).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301" y="4736391"/>
            <a:ext cx="3097240" cy="212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3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12585</TotalTime>
  <Words>4314</Words>
  <Application>Microsoft Macintosh PowerPoint</Application>
  <PresentationFormat>Widescreen</PresentationFormat>
  <Paragraphs>259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Abadi MT Condensed Extra Bold</vt:lpstr>
      <vt:lpstr>Calibri</vt:lpstr>
      <vt:lpstr>Calibri Light</vt:lpstr>
      <vt:lpstr>Comic Sans MS</vt:lpstr>
      <vt:lpstr>Gill Sans Ultra Bold</vt:lpstr>
      <vt:lpstr>Impact</vt:lpstr>
      <vt:lpstr>Segoe Print</vt:lpstr>
      <vt:lpstr>STHupo</vt:lpstr>
      <vt:lpstr>Tw Cen MT Condensed Extra Bold</vt:lpstr>
      <vt:lpstr>맑은 고딕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642</cp:revision>
  <dcterms:created xsi:type="dcterms:W3CDTF">2017-04-23T12:38:18Z</dcterms:created>
  <dcterms:modified xsi:type="dcterms:W3CDTF">2017-05-23T19:50:22Z</dcterms:modified>
</cp:coreProperties>
</file>